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80" r:id="rId3"/>
    <p:sldId id="281" r:id="rId4"/>
    <p:sldId id="282" r:id="rId5"/>
    <p:sldId id="283" r:id="rId6"/>
    <p:sldId id="257" r:id="rId7"/>
    <p:sldId id="284" r:id="rId8"/>
    <p:sldId id="285" r:id="rId9"/>
    <p:sldId id="286" r:id="rId10"/>
    <p:sldId id="287" r:id="rId11"/>
    <p:sldId id="288" r:id="rId12"/>
    <p:sldId id="289" r:id="rId13"/>
    <p:sldId id="292" r:id="rId14"/>
    <p:sldId id="273" r:id="rId15"/>
    <p:sldId id="274" r:id="rId16"/>
    <p:sldId id="272" r:id="rId17"/>
    <p:sldId id="277" r:id="rId18"/>
    <p:sldId id="293" r:id="rId19"/>
    <p:sldId id="294" r:id="rId20"/>
    <p:sldId id="278" r:id="rId21"/>
    <p:sldId id="279" r:id="rId22"/>
    <p:sldId id="276" r:id="rId23"/>
    <p:sldId id="290" r:id="rId24"/>
    <p:sldId id="291" r:id="rId25"/>
    <p:sldId id="260" r:id="rId26"/>
    <p:sldId id="259" r:id="rId27"/>
    <p:sldId id="261" r:id="rId28"/>
    <p:sldId id="262" r:id="rId29"/>
    <p:sldId id="263" r:id="rId30"/>
    <p:sldId id="264" r:id="rId31"/>
    <p:sldId id="265" r:id="rId32"/>
    <p:sldId id="266" r:id="rId33"/>
    <p:sldId id="267" r:id="rId34"/>
    <p:sldId id="268" r:id="rId35"/>
    <p:sldId id="269" r:id="rId36"/>
    <p:sldId id="270"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60574" autoAdjust="0"/>
  </p:normalViewPr>
  <p:slideViewPr>
    <p:cSldViewPr snapToGrid="0">
      <p:cViewPr varScale="1">
        <p:scale>
          <a:sx n="37" d="100"/>
          <a:sy n="37" d="100"/>
        </p:scale>
        <p:origin x="4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08026-2C77-4DBF-9CCC-9E6A1938F1A8}" type="datetimeFigureOut">
              <a:rPr lang="en-NZ" smtClean="0"/>
              <a:t>12/10/2018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DB176-3EE9-43B6-9533-20F02004B982}" type="slidenum">
              <a:rPr lang="en-NZ" smtClean="0"/>
              <a:t>‹#›</a:t>
            </a:fld>
            <a:endParaRPr lang="en-NZ"/>
          </a:p>
        </p:txBody>
      </p:sp>
    </p:spTree>
    <p:extLst>
      <p:ext uri="{BB962C8B-B14F-4D97-AF65-F5344CB8AC3E}">
        <p14:creationId xmlns:p14="http://schemas.microsoft.com/office/powerpoint/2010/main" val="240559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D8DB176-3EE9-43B6-9533-20F02004B982}" type="slidenum">
              <a:rPr lang="en-NZ" smtClean="0"/>
              <a:t>3</a:t>
            </a:fld>
            <a:endParaRPr lang="en-NZ"/>
          </a:p>
        </p:txBody>
      </p:sp>
    </p:spTree>
    <p:extLst>
      <p:ext uri="{BB962C8B-B14F-4D97-AF65-F5344CB8AC3E}">
        <p14:creationId xmlns:p14="http://schemas.microsoft.com/office/powerpoint/2010/main" val="266805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7D0A11A2-2366-4A0B-8FFF-64C0E8F57C30}" type="slidenum">
              <a:rPr lang="en-NZ" smtClean="0"/>
              <a:t>8</a:t>
            </a:fld>
            <a:endParaRPr lang="en-NZ"/>
          </a:p>
        </p:txBody>
      </p:sp>
    </p:spTree>
    <p:extLst>
      <p:ext uri="{BB962C8B-B14F-4D97-AF65-F5344CB8AC3E}">
        <p14:creationId xmlns:p14="http://schemas.microsoft.com/office/powerpoint/2010/main" val="157080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D8DB176-3EE9-43B6-9533-20F02004B982}" type="slidenum">
              <a:rPr lang="en-NZ" smtClean="0"/>
              <a:t>17</a:t>
            </a:fld>
            <a:endParaRPr lang="en-NZ"/>
          </a:p>
        </p:txBody>
      </p:sp>
    </p:spTree>
    <p:extLst>
      <p:ext uri="{BB962C8B-B14F-4D97-AF65-F5344CB8AC3E}">
        <p14:creationId xmlns:p14="http://schemas.microsoft.com/office/powerpoint/2010/main" val="2210313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359D8E-2A04-7648-BB99-EC53D2571000}" type="slidenum">
              <a:rPr lang="en-US" smtClean="0"/>
              <a:t>20</a:t>
            </a:fld>
            <a:endParaRPr lang="en-US"/>
          </a:p>
        </p:txBody>
      </p:sp>
    </p:spTree>
    <p:extLst>
      <p:ext uri="{BB962C8B-B14F-4D97-AF65-F5344CB8AC3E}">
        <p14:creationId xmlns:p14="http://schemas.microsoft.com/office/powerpoint/2010/main" val="33093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D8DB176-3EE9-43B6-9533-20F02004B982}" type="slidenum">
              <a:rPr lang="en-NZ" smtClean="0"/>
              <a:t>24</a:t>
            </a:fld>
            <a:endParaRPr lang="en-NZ"/>
          </a:p>
        </p:txBody>
      </p:sp>
    </p:spTree>
    <p:extLst>
      <p:ext uri="{BB962C8B-B14F-4D97-AF65-F5344CB8AC3E}">
        <p14:creationId xmlns:p14="http://schemas.microsoft.com/office/powerpoint/2010/main" val="4187794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F82F713A-5EB9-4B7A-B87D-F2B7940161AF}" type="datetimeFigureOut">
              <a:rPr lang="en-NZ" smtClean="0"/>
              <a:t>12/10/2018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6288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82F713A-5EB9-4B7A-B87D-F2B7940161AF}" type="datetimeFigureOut">
              <a:rPr lang="en-NZ" smtClean="0"/>
              <a:t>12/10/2018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34996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82F713A-5EB9-4B7A-B87D-F2B7940161AF}" type="datetimeFigureOut">
              <a:rPr lang="en-NZ" smtClean="0"/>
              <a:t>12/10/2018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098668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36481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F82F713A-5EB9-4B7A-B87D-F2B7940161AF}" type="datetimeFigureOut">
              <a:rPr lang="en-NZ" smtClean="0"/>
              <a:t>12/10/2018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99720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2F713A-5EB9-4B7A-B87D-F2B7940161AF}" type="datetimeFigureOut">
              <a:rPr lang="en-NZ" smtClean="0"/>
              <a:t>12/10/2018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29016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F82F713A-5EB9-4B7A-B87D-F2B7940161AF}" type="datetimeFigureOut">
              <a:rPr lang="en-NZ" smtClean="0"/>
              <a:t>12/10/2018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33225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F82F713A-5EB9-4B7A-B87D-F2B7940161AF}" type="datetimeFigureOut">
              <a:rPr lang="en-NZ" smtClean="0"/>
              <a:t>12/10/2018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85151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F82F713A-5EB9-4B7A-B87D-F2B7940161AF}" type="datetimeFigureOut">
              <a:rPr lang="en-NZ" smtClean="0"/>
              <a:t>12/10/2018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04349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12/10/2018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53582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12/10/2018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14464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2F713A-5EB9-4B7A-B87D-F2B7940161AF}" type="datetimeFigureOut">
              <a:rPr lang="en-NZ" smtClean="0"/>
              <a:t>12/10/2018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595527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F713A-5EB9-4B7A-B87D-F2B7940161AF}" type="datetimeFigureOut">
              <a:rPr lang="en-NZ" smtClean="0"/>
              <a:t>12/10/2018</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8C196-3ABE-43C0-9E5E-32D62974A7DC}" type="slidenum">
              <a:rPr lang="en-NZ" smtClean="0"/>
              <a:t>‹#›</a:t>
            </a:fld>
            <a:endParaRPr lang="en-NZ"/>
          </a:p>
        </p:txBody>
      </p:sp>
    </p:spTree>
    <p:extLst>
      <p:ext uri="{BB962C8B-B14F-4D97-AF65-F5344CB8AC3E}">
        <p14:creationId xmlns:p14="http://schemas.microsoft.com/office/powerpoint/2010/main" val="2923099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mailto:i-discover@urbandiscovery.asia" TargetMode="External"/><Relationship Id="rId3" Type="http://schemas.openxmlformats.org/officeDocument/2006/relationships/hyperlink" Target="mailto:Fatema.roohafza@rmit.edu.au" TargetMode="External"/><Relationship Id="rId7" Type="http://schemas.openxmlformats.org/officeDocument/2006/relationships/hyperlink" Target="mailto:Sriany.ersina@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cassieb@aiaseattle.org" TargetMode="External"/><Relationship Id="rId5" Type="http://schemas.openxmlformats.org/officeDocument/2006/relationships/hyperlink" Target="mailto:shamimi.shamsuddin@mara.gov.my" TargetMode="External"/><Relationship Id="rId4" Type="http://schemas.openxmlformats.org/officeDocument/2006/relationships/hyperlink" Target="mailto:huraera@bracu.ac.b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Give us Space </a:t>
            </a:r>
            <a:endParaRPr lang="en-NZ" dirty="0"/>
          </a:p>
        </p:txBody>
      </p:sp>
      <p:sp>
        <p:nvSpPr>
          <p:cNvPr id="3" name="Subtitle 2"/>
          <p:cNvSpPr>
            <a:spLocks noGrp="1"/>
          </p:cNvSpPr>
          <p:nvPr>
            <p:ph type="subTitle" idx="1"/>
          </p:nvPr>
        </p:nvSpPr>
        <p:spPr/>
        <p:txBody>
          <a:bodyPr/>
          <a:lstStyle/>
          <a:p>
            <a:r>
              <a:rPr lang="en-NZ" dirty="0" smtClean="0"/>
              <a:t>Workshop </a:t>
            </a:r>
            <a:r>
              <a:rPr lang="en-NZ" dirty="0"/>
              <a:t>S</a:t>
            </a:r>
            <a:r>
              <a:rPr lang="en-NZ" dirty="0" smtClean="0"/>
              <a:t>ep 5 2018 </a:t>
            </a:r>
          </a:p>
          <a:p>
            <a:r>
              <a:rPr lang="en-NZ" dirty="0" smtClean="0"/>
              <a:t>Update from Dory Reeves</a:t>
            </a:r>
            <a:endParaRPr lang="en-NZ" dirty="0"/>
          </a:p>
        </p:txBody>
      </p:sp>
    </p:spTree>
    <p:extLst>
      <p:ext uri="{BB962C8B-B14F-4D97-AF65-F5344CB8AC3E}">
        <p14:creationId xmlns:p14="http://schemas.microsoft.com/office/powerpoint/2010/main" val="262532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000" y="325167"/>
            <a:ext cx="10515600" cy="1325563"/>
          </a:xfrm>
        </p:spPr>
        <p:txBody>
          <a:bodyPr>
            <a:normAutofit/>
          </a:bodyPr>
          <a:lstStyle/>
          <a:p>
            <a:r>
              <a:rPr lang="en-NZ" b="1" dirty="0" smtClean="0"/>
              <a:t>Gender issues in semi public spaces</a:t>
            </a:r>
            <a:endParaRPr lang="en-NZ" b="1" dirty="0"/>
          </a:p>
        </p:txBody>
      </p:sp>
      <p:sp>
        <p:nvSpPr>
          <p:cNvPr id="3" name="Content Placeholder 2"/>
          <p:cNvSpPr>
            <a:spLocks noGrp="1"/>
          </p:cNvSpPr>
          <p:nvPr>
            <p:ph idx="1"/>
          </p:nvPr>
        </p:nvSpPr>
        <p:spPr>
          <a:xfrm>
            <a:off x="1444800" y="1445400"/>
            <a:ext cx="8229600" cy="4525963"/>
          </a:xfrm>
        </p:spPr>
        <p:txBody>
          <a:bodyPr>
            <a:normAutofit lnSpcReduction="10000"/>
          </a:bodyPr>
          <a:lstStyle/>
          <a:p>
            <a:pPr marL="0" indent="0">
              <a:buNone/>
            </a:pPr>
            <a:endParaRPr lang="en-NZ" dirty="0" smtClean="0"/>
          </a:p>
          <a:p>
            <a:r>
              <a:rPr lang="en-NZ" dirty="0"/>
              <a:t>Equity of access</a:t>
            </a:r>
          </a:p>
          <a:p>
            <a:r>
              <a:rPr lang="en-NZ" dirty="0"/>
              <a:t>Access to spaces</a:t>
            </a:r>
          </a:p>
          <a:p>
            <a:r>
              <a:rPr lang="en-NZ" dirty="0"/>
              <a:t>Safety and security</a:t>
            </a:r>
          </a:p>
          <a:p>
            <a:r>
              <a:rPr lang="en-NZ" dirty="0"/>
              <a:t>Seating</a:t>
            </a:r>
          </a:p>
          <a:p>
            <a:r>
              <a:rPr lang="en-NZ" dirty="0"/>
              <a:t>Shade</a:t>
            </a:r>
          </a:p>
          <a:p>
            <a:r>
              <a:rPr lang="en-NZ" dirty="0"/>
              <a:t>Access to toilets</a:t>
            </a:r>
          </a:p>
          <a:p>
            <a:r>
              <a:rPr lang="en-NZ" dirty="0"/>
              <a:t>Activities in spaces</a:t>
            </a:r>
          </a:p>
          <a:p>
            <a:r>
              <a:rPr lang="en-NZ" dirty="0"/>
              <a:t>Participation in design</a:t>
            </a:r>
          </a:p>
          <a:p>
            <a:endParaRPr lang="en-NZ" dirty="0"/>
          </a:p>
        </p:txBody>
      </p:sp>
      <p:sp>
        <p:nvSpPr>
          <p:cNvPr id="4" name="Date Placeholder 3"/>
          <p:cNvSpPr>
            <a:spLocks noGrp="1"/>
          </p:cNvSpPr>
          <p:nvPr>
            <p:ph type="dt" sz="half" idx="10"/>
          </p:nvPr>
        </p:nvSpPr>
        <p:spPr/>
        <p:txBody>
          <a:bodyPr/>
          <a:lstStyle/>
          <a:p>
            <a:fld id="{2D08B8A5-3CFE-4E8D-AF2A-7C1078A9477C}" type="datetime1">
              <a:rPr lang="en-NZ" smtClean="0"/>
              <a:t>12/10/2018</a:t>
            </a:fld>
            <a:endParaRPr lang="en-NZ"/>
          </a:p>
        </p:txBody>
      </p:sp>
    </p:spTree>
    <p:extLst>
      <p:ext uri="{BB962C8B-B14F-4D97-AF65-F5344CB8AC3E}">
        <p14:creationId xmlns:p14="http://schemas.microsoft.com/office/powerpoint/2010/main" val="2350982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400" y="282600"/>
            <a:ext cx="9788871" cy="5539978"/>
          </a:xfrm>
          <a:prstGeom prst="rect">
            <a:avLst/>
          </a:prstGeom>
        </p:spPr>
        <p:txBody>
          <a:bodyPr wrap="square">
            <a:spAutoFit/>
          </a:bodyPr>
          <a:lstStyle/>
          <a:p>
            <a:endParaRPr lang="en-NZ" sz="2800" dirty="0"/>
          </a:p>
          <a:p>
            <a:r>
              <a:rPr lang="en-NZ" sz="2800" b="1" dirty="0"/>
              <a:t>Summary of Issues Raised</a:t>
            </a:r>
          </a:p>
          <a:p>
            <a:endParaRPr lang="en-NZ" sz="2800" dirty="0"/>
          </a:p>
          <a:p>
            <a:pPr marL="285750" indent="-285750">
              <a:buFont typeface="Arial" panose="020B0604020202020204" pitchFamily="34" charset="0"/>
              <a:buChar char="•"/>
            </a:pPr>
            <a:r>
              <a:rPr lang="en-NZ" dirty="0"/>
              <a:t>Women think about benefit to others - cultural knowledge comes into play</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How can policy makers make public space for women? Religious and cultural beliefs exclude women from public space.  With Implications on health and wellbeing</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Intergenerational spaces, for carers and different ages and stages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Lack of opportunities for social interaction</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Migrants and ethnic minorities as asylum seekers, immigrants,  lack of social status no programmes for integration. Utilising public space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Aesthetics of spaces of belonging. How to make Public space that is welcoming to all</a:t>
            </a:r>
          </a:p>
          <a:p>
            <a:endParaRPr lang="en-NZ" dirty="0"/>
          </a:p>
          <a:p>
            <a:pPr marL="285750" indent="-285750">
              <a:buFont typeface="Arial" panose="020B0604020202020204" pitchFamily="34" charset="0"/>
              <a:buChar char="•"/>
            </a:pPr>
            <a:r>
              <a:rPr lang="en-NZ" dirty="0"/>
              <a:t>Invisibility – indigenous, adolescent girls, designing for </a:t>
            </a:r>
            <a:r>
              <a:rPr lang="en-NZ" dirty="0" smtClean="0"/>
              <a:t>safety </a:t>
            </a:r>
            <a:r>
              <a:rPr lang="en-NZ" dirty="0"/>
              <a:t>and participation</a:t>
            </a:r>
          </a:p>
        </p:txBody>
      </p:sp>
      <p:sp>
        <p:nvSpPr>
          <p:cNvPr id="3" name="Date Placeholder 2"/>
          <p:cNvSpPr>
            <a:spLocks noGrp="1"/>
          </p:cNvSpPr>
          <p:nvPr>
            <p:ph type="dt" sz="half" idx="10"/>
          </p:nvPr>
        </p:nvSpPr>
        <p:spPr/>
        <p:txBody>
          <a:bodyPr/>
          <a:lstStyle/>
          <a:p>
            <a:fld id="{9F214AA6-D971-4574-801D-65466A58D513}" type="datetime1">
              <a:rPr lang="en-NZ" smtClean="0"/>
              <a:t>12/10/2018</a:t>
            </a:fld>
            <a:endParaRPr lang="en-NZ"/>
          </a:p>
        </p:txBody>
      </p:sp>
    </p:spTree>
    <p:extLst>
      <p:ext uri="{BB962C8B-B14F-4D97-AF65-F5344CB8AC3E}">
        <p14:creationId xmlns:p14="http://schemas.microsoft.com/office/powerpoint/2010/main" val="2999784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000" y="620688"/>
            <a:ext cx="10396800" cy="4893647"/>
          </a:xfrm>
          <a:prstGeom prst="rect">
            <a:avLst/>
          </a:prstGeom>
        </p:spPr>
        <p:txBody>
          <a:bodyPr wrap="square">
            <a:spAutoFit/>
          </a:bodyPr>
          <a:lstStyle/>
          <a:p>
            <a:r>
              <a:rPr lang="en-NZ" sz="2400" b="1" dirty="0"/>
              <a:t>Issue Statement</a:t>
            </a:r>
          </a:p>
          <a:p>
            <a:endParaRPr lang="en-NZ" dirty="0"/>
          </a:p>
          <a:p>
            <a:r>
              <a:rPr lang="en-NZ" i="1" dirty="0"/>
              <a:t>Duty of care to design public space for the </a:t>
            </a:r>
            <a:r>
              <a:rPr lang="en-NZ" i="1" dirty="0" smtClean="0"/>
              <a:t>invisible</a:t>
            </a:r>
            <a:endParaRPr lang="en-NZ" i="1" dirty="0"/>
          </a:p>
          <a:p>
            <a:r>
              <a:rPr lang="en-NZ" dirty="0"/>
              <a:t> </a:t>
            </a:r>
          </a:p>
          <a:p>
            <a:r>
              <a:rPr lang="en-NZ" dirty="0"/>
              <a:t>Safe, accessible and participatory processes.</a:t>
            </a:r>
          </a:p>
          <a:p>
            <a:r>
              <a:rPr lang="en-NZ" dirty="0"/>
              <a:t>Awareness of politics of power in public space, cultural, religious, political, social and gender dominance.</a:t>
            </a:r>
          </a:p>
          <a:p>
            <a:endParaRPr lang="en-NZ" dirty="0"/>
          </a:p>
          <a:p>
            <a:pPr marL="285750" indent="-285750">
              <a:buFont typeface="Arial" panose="020B0604020202020204" pitchFamily="34" charset="0"/>
              <a:buChar char="•"/>
            </a:pPr>
            <a:r>
              <a:rPr lang="en-NZ" dirty="0"/>
              <a:t>Indigenous</a:t>
            </a:r>
          </a:p>
          <a:p>
            <a:pPr marL="285750" indent="-285750">
              <a:buFont typeface="Arial" panose="020B0604020202020204" pitchFamily="34" charset="0"/>
              <a:buChar char="•"/>
            </a:pPr>
            <a:r>
              <a:rPr lang="en-NZ" dirty="0"/>
              <a:t>Adolescent girls</a:t>
            </a:r>
          </a:p>
          <a:p>
            <a:pPr marL="285750" indent="-285750">
              <a:buFont typeface="Arial" panose="020B0604020202020204" pitchFamily="34" charset="0"/>
              <a:buChar char="•"/>
            </a:pPr>
            <a:r>
              <a:rPr lang="en-NZ" dirty="0"/>
              <a:t>Marginalised</a:t>
            </a:r>
          </a:p>
          <a:p>
            <a:pPr marL="285750" indent="-285750">
              <a:buFont typeface="Arial" panose="020B0604020202020204" pitchFamily="34" charset="0"/>
              <a:buChar char="•"/>
            </a:pPr>
            <a:r>
              <a:rPr lang="en-NZ" dirty="0"/>
              <a:t>Ethnic minorities</a:t>
            </a:r>
          </a:p>
          <a:p>
            <a:pPr marL="285750" indent="-285750">
              <a:buFont typeface="Arial" panose="020B0604020202020204" pitchFamily="34" charset="0"/>
              <a:buChar char="•"/>
            </a:pPr>
            <a:r>
              <a:rPr lang="en-NZ" dirty="0"/>
              <a:t>Asylum seekers</a:t>
            </a:r>
          </a:p>
          <a:p>
            <a:endParaRPr lang="en-NZ" dirty="0"/>
          </a:p>
          <a:p>
            <a:r>
              <a:rPr lang="en-NZ" b="1" dirty="0"/>
              <a:t>Conclusion: </a:t>
            </a:r>
            <a:r>
              <a:rPr lang="en-NZ" dirty="0"/>
              <a:t>Worldwide the marginalised including indigenous people and their issues are invisible, participatory processes to acknowledge their interests in public space are non existent with the exception of sustainable regeneration projects as catalysts for a relationship to occur. e.g. land, resources and river regenerations.</a:t>
            </a:r>
          </a:p>
        </p:txBody>
      </p:sp>
      <p:sp>
        <p:nvSpPr>
          <p:cNvPr id="2" name="Date Placeholder 1"/>
          <p:cNvSpPr>
            <a:spLocks noGrp="1"/>
          </p:cNvSpPr>
          <p:nvPr>
            <p:ph type="dt" sz="half" idx="10"/>
          </p:nvPr>
        </p:nvSpPr>
        <p:spPr/>
        <p:txBody>
          <a:bodyPr/>
          <a:lstStyle/>
          <a:p>
            <a:fld id="{D8FBBC51-25F7-4552-8806-350ED222EA85}" type="datetime1">
              <a:rPr lang="en-NZ" smtClean="0"/>
              <a:t>12/10/2018</a:t>
            </a:fld>
            <a:endParaRPr lang="en-NZ"/>
          </a:p>
        </p:txBody>
      </p:sp>
    </p:spTree>
    <p:extLst>
      <p:ext uri="{BB962C8B-B14F-4D97-AF65-F5344CB8AC3E}">
        <p14:creationId xmlns:p14="http://schemas.microsoft.com/office/powerpoint/2010/main" val="196900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1434" y="186941"/>
            <a:ext cx="4629725" cy="641038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64429" y="0"/>
            <a:ext cx="5627571" cy="7027777"/>
          </a:xfrm>
        </p:spPr>
      </p:pic>
    </p:spTree>
    <p:extLst>
      <p:ext uri="{BB962C8B-B14F-4D97-AF65-F5344CB8AC3E}">
        <p14:creationId xmlns:p14="http://schemas.microsoft.com/office/powerpoint/2010/main" val="2371959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21287" y="253478"/>
            <a:ext cx="4949425" cy="6370761"/>
          </a:xfr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1351" y="139358"/>
            <a:ext cx="4388318" cy="6484881"/>
          </a:xfrm>
        </p:spPr>
      </p:pic>
      <p:sp>
        <p:nvSpPr>
          <p:cNvPr id="6" name="TextBox 5"/>
          <p:cNvSpPr txBox="1"/>
          <p:nvPr/>
        </p:nvSpPr>
        <p:spPr>
          <a:xfrm>
            <a:off x="838200" y="6439573"/>
            <a:ext cx="2145139" cy="369332"/>
          </a:xfrm>
          <a:prstGeom prst="rect">
            <a:avLst/>
          </a:prstGeom>
          <a:noFill/>
        </p:spPr>
        <p:txBody>
          <a:bodyPr wrap="none" rtlCol="0">
            <a:spAutoFit/>
          </a:bodyPr>
          <a:lstStyle/>
          <a:p>
            <a:r>
              <a:rPr lang="en-NZ" dirty="0" smtClean="0"/>
              <a:t>300 page report </a:t>
            </a:r>
            <a:endParaRPr lang="en-NZ"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66" y="9858"/>
            <a:ext cx="6009587" cy="6858000"/>
          </a:xfrm>
          <a:prstGeom prst="rect">
            <a:avLst/>
          </a:prstGeom>
        </p:spPr>
      </p:pic>
    </p:spTree>
    <p:extLst>
      <p:ext uri="{BB962C8B-B14F-4D97-AF65-F5344CB8AC3E}">
        <p14:creationId xmlns:p14="http://schemas.microsoft.com/office/powerpoint/2010/main" val="1004769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46844" y="100681"/>
            <a:ext cx="5140155" cy="6449370"/>
          </a:xfrm>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609" y="0"/>
            <a:ext cx="4581604" cy="6448926"/>
          </a:xfrm>
        </p:spPr>
      </p:pic>
      <p:sp>
        <p:nvSpPr>
          <p:cNvPr id="7" name="TextBox 6"/>
          <p:cNvSpPr txBox="1"/>
          <p:nvPr/>
        </p:nvSpPr>
        <p:spPr>
          <a:xfrm>
            <a:off x="97054" y="6444719"/>
            <a:ext cx="2145139" cy="369332"/>
          </a:xfrm>
          <a:prstGeom prst="rect">
            <a:avLst/>
          </a:prstGeom>
          <a:noFill/>
        </p:spPr>
        <p:txBody>
          <a:bodyPr wrap="none" rtlCol="0">
            <a:spAutoFit/>
          </a:bodyPr>
          <a:lstStyle/>
          <a:p>
            <a:r>
              <a:rPr lang="en-NZ" dirty="0" smtClean="0"/>
              <a:t>220 page report </a:t>
            </a:r>
            <a:endParaRPr lang="en-NZ"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7028" y="-43949"/>
            <a:ext cx="5793581" cy="6858000"/>
          </a:xfrm>
          <a:prstGeom prst="rect">
            <a:avLst/>
          </a:prstGeom>
        </p:spPr>
      </p:pic>
    </p:spTree>
    <p:extLst>
      <p:ext uri="{BB962C8B-B14F-4D97-AF65-F5344CB8AC3E}">
        <p14:creationId xmlns:p14="http://schemas.microsoft.com/office/powerpoint/2010/main" val="274993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00" y="393433"/>
            <a:ext cx="11410950" cy="1325563"/>
          </a:xfrm>
        </p:spPr>
        <p:txBody>
          <a:bodyPr>
            <a:normAutofit fontScale="90000"/>
          </a:bodyPr>
          <a:lstStyle/>
          <a:p>
            <a:r>
              <a:rPr lang="en-NZ" dirty="0" smtClean="0"/>
              <a:t>Topics identified from the literature reviews in 2017 and 2018 – </a:t>
            </a:r>
            <a:br>
              <a:rPr lang="en-NZ" dirty="0" smtClean="0"/>
            </a:br>
            <a:r>
              <a:rPr lang="en-NZ" dirty="0" smtClean="0"/>
              <a:t>23 topics identified</a:t>
            </a:r>
            <a:endParaRPr lang="en-NZ" dirty="0"/>
          </a:p>
        </p:txBody>
      </p:sp>
      <p:sp>
        <p:nvSpPr>
          <p:cNvPr id="3" name="Content Placeholder 2"/>
          <p:cNvSpPr>
            <a:spLocks noGrp="1"/>
          </p:cNvSpPr>
          <p:nvPr>
            <p:ph sz="half" idx="1"/>
          </p:nvPr>
        </p:nvSpPr>
        <p:spPr>
          <a:xfrm>
            <a:off x="466725" y="2149475"/>
            <a:ext cx="5181600" cy="4351338"/>
          </a:xfrm>
        </p:spPr>
        <p:txBody>
          <a:bodyPr>
            <a:normAutofit fontScale="70000" lnSpcReduction="20000"/>
          </a:bodyPr>
          <a:lstStyle/>
          <a:p>
            <a:r>
              <a:rPr lang="en-NZ" dirty="0" smtClean="0"/>
              <a:t>Health well being and sociability </a:t>
            </a:r>
          </a:p>
          <a:p>
            <a:r>
              <a:rPr lang="en-NZ" dirty="0" smtClean="0"/>
              <a:t>Neighbourhoods and suburbs</a:t>
            </a:r>
          </a:p>
          <a:p>
            <a:r>
              <a:rPr lang="en-NZ" dirty="0" smtClean="0"/>
              <a:t>Place making and identity</a:t>
            </a:r>
          </a:p>
          <a:p>
            <a:r>
              <a:rPr lang="en-NZ" dirty="0" smtClean="0"/>
              <a:t>Ecological sustainability </a:t>
            </a:r>
          </a:p>
          <a:p>
            <a:r>
              <a:rPr lang="en-NZ" dirty="0" smtClean="0"/>
              <a:t>Pedestrian mobility: accessibility</a:t>
            </a:r>
          </a:p>
          <a:p>
            <a:r>
              <a:rPr lang="en-NZ" dirty="0" smtClean="0"/>
              <a:t>Safety</a:t>
            </a:r>
          </a:p>
          <a:p>
            <a:r>
              <a:rPr lang="en-NZ" dirty="0"/>
              <a:t>Density</a:t>
            </a:r>
          </a:p>
          <a:p>
            <a:r>
              <a:rPr lang="en-NZ" dirty="0"/>
              <a:t>Age (elderly, youth and children)</a:t>
            </a:r>
          </a:p>
          <a:p>
            <a:r>
              <a:rPr lang="en-NZ" dirty="0"/>
              <a:t>Ethnicity: culture</a:t>
            </a:r>
          </a:p>
          <a:p>
            <a:r>
              <a:rPr lang="en-NZ" dirty="0"/>
              <a:t>Disability </a:t>
            </a:r>
            <a:endParaRPr lang="en-NZ" dirty="0" smtClean="0"/>
          </a:p>
          <a:p>
            <a:r>
              <a:rPr lang="en-NZ" dirty="0"/>
              <a:t>Gender </a:t>
            </a:r>
          </a:p>
          <a:p>
            <a:r>
              <a:rPr lang="en-NZ" dirty="0"/>
              <a:t>Sexuality </a:t>
            </a:r>
          </a:p>
          <a:p>
            <a:pPr marL="514350" indent="-514350">
              <a:buFont typeface="+mj-lt"/>
              <a:buAutoNum type="arabicPeriod"/>
            </a:pPr>
            <a:endParaRPr lang="en-NZ" dirty="0"/>
          </a:p>
          <a:p>
            <a:pPr marL="514350" indent="-514350">
              <a:buFont typeface="+mj-lt"/>
              <a:buAutoNum type="arabicPeriod"/>
            </a:pPr>
            <a:endParaRPr lang="en-NZ" dirty="0" smtClean="0"/>
          </a:p>
          <a:p>
            <a:pPr marL="514350" indent="-514350">
              <a:buFont typeface="+mj-lt"/>
              <a:buAutoNum type="arabicPeriod"/>
            </a:pPr>
            <a:endParaRPr lang="en-NZ" dirty="0"/>
          </a:p>
        </p:txBody>
      </p:sp>
      <p:sp>
        <p:nvSpPr>
          <p:cNvPr id="4" name="Content Placeholder 3"/>
          <p:cNvSpPr>
            <a:spLocks noGrp="1"/>
          </p:cNvSpPr>
          <p:nvPr>
            <p:ph sz="half" idx="2"/>
          </p:nvPr>
        </p:nvSpPr>
        <p:spPr>
          <a:xfrm>
            <a:off x="6172200" y="1935163"/>
            <a:ext cx="5181600" cy="4351338"/>
          </a:xfrm>
        </p:spPr>
        <p:txBody>
          <a:bodyPr>
            <a:normAutofit fontScale="70000" lnSpcReduction="20000"/>
          </a:bodyPr>
          <a:lstStyle/>
          <a:p>
            <a:r>
              <a:rPr lang="en-NZ" dirty="0"/>
              <a:t>Socio-economic status: gentrification and deprivation </a:t>
            </a:r>
          </a:p>
          <a:p>
            <a:r>
              <a:rPr lang="en-NZ" dirty="0"/>
              <a:t>Political participation </a:t>
            </a:r>
          </a:p>
          <a:p>
            <a:r>
              <a:rPr lang="en-NZ" dirty="0"/>
              <a:t>Democracy, social movements, justice and activism </a:t>
            </a:r>
          </a:p>
          <a:p>
            <a:r>
              <a:rPr lang="en-NZ" dirty="0"/>
              <a:t>Management: control </a:t>
            </a:r>
          </a:p>
          <a:p>
            <a:r>
              <a:rPr lang="en-NZ" dirty="0"/>
              <a:t>Ownership: privatisation </a:t>
            </a:r>
          </a:p>
          <a:p>
            <a:r>
              <a:rPr lang="en-NZ" dirty="0"/>
              <a:t>Urban growth: change </a:t>
            </a:r>
          </a:p>
          <a:p>
            <a:r>
              <a:rPr lang="en-NZ" dirty="0"/>
              <a:t>Resilience</a:t>
            </a:r>
          </a:p>
          <a:p>
            <a:r>
              <a:rPr lang="en-NZ" dirty="0"/>
              <a:t>Technology: internet </a:t>
            </a:r>
          </a:p>
          <a:p>
            <a:r>
              <a:rPr lang="en-NZ" dirty="0"/>
              <a:t>Human behaviour; perception </a:t>
            </a:r>
          </a:p>
          <a:p>
            <a:r>
              <a:rPr lang="en-NZ" dirty="0"/>
              <a:t>Defining evaluating public space </a:t>
            </a:r>
          </a:p>
          <a:p>
            <a:r>
              <a:rPr lang="en-NZ" dirty="0"/>
              <a:t>Other </a:t>
            </a:r>
          </a:p>
          <a:p>
            <a:pPr marL="0" indent="0">
              <a:buNone/>
            </a:pPr>
            <a:endParaRPr lang="en-NZ" dirty="0"/>
          </a:p>
        </p:txBody>
      </p:sp>
    </p:spTree>
    <p:extLst>
      <p:ext uri="{BB962C8B-B14F-4D97-AF65-F5344CB8AC3E}">
        <p14:creationId xmlns:p14="http://schemas.microsoft.com/office/powerpoint/2010/main" val="3216748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89419" y="2591"/>
            <a:ext cx="4847760" cy="6855409"/>
          </a:xfrm>
          <a:prstGeom prst="rect">
            <a:avLst/>
          </a:prstGeom>
          <a:blipFill>
            <a:blip r:embed="rId3" cstate="print"/>
            <a:stretch>
              <a:fillRect/>
            </a:stretch>
          </a:blipFill>
        </p:spPr>
        <p:txBody>
          <a:bodyPr wrap="square" lIns="0" tIns="0" rIns="0" bIns="0" rtlCol="0"/>
          <a:lstStyle/>
          <a:p>
            <a:endParaRPr sz="816"/>
          </a:p>
        </p:txBody>
      </p:sp>
      <p:sp>
        <p:nvSpPr>
          <p:cNvPr id="3" name="object 3"/>
          <p:cNvSpPr txBox="1"/>
          <p:nvPr/>
        </p:nvSpPr>
        <p:spPr>
          <a:xfrm>
            <a:off x="5213299" y="1966847"/>
            <a:ext cx="489733" cy="368836"/>
          </a:xfrm>
          <a:prstGeom prst="rect">
            <a:avLst/>
          </a:prstGeom>
          <a:solidFill>
            <a:srgbClr val="FFFFFF">
              <a:alpha val="79998"/>
            </a:srgbClr>
          </a:solidFill>
        </p:spPr>
        <p:txBody>
          <a:bodyPr vert="horz" wrap="square" lIns="0" tIns="116603" rIns="0" bIns="0" rtlCol="0">
            <a:spAutoFit/>
          </a:bodyPr>
          <a:lstStyle/>
          <a:p>
            <a:pPr marL="110283" marR="88111" indent="-19005">
              <a:spcBef>
                <a:spcPts val="919"/>
              </a:spcBef>
            </a:pPr>
            <a:r>
              <a:rPr sz="816" spc="-43" dirty="0">
                <a:latin typeface="Palatino Linotype"/>
                <a:cs typeface="Palatino Linotype"/>
              </a:rPr>
              <a:t>P</a:t>
            </a:r>
            <a:r>
              <a:rPr sz="816" spc="-16" dirty="0">
                <a:latin typeface="Palatino Linotype"/>
                <a:cs typeface="Palatino Linotype"/>
              </a:rPr>
              <a:t>ri</a:t>
            </a:r>
            <a:r>
              <a:rPr sz="816" spc="-36" dirty="0">
                <a:latin typeface="Palatino Linotype"/>
                <a:cs typeface="Palatino Linotype"/>
              </a:rPr>
              <a:t>n</a:t>
            </a:r>
            <a:r>
              <a:rPr sz="816" spc="-29" dirty="0">
                <a:latin typeface="Palatino Linotype"/>
                <a:cs typeface="Palatino Linotype"/>
              </a:rPr>
              <a:t>ces  </a:t>
            </a:r>
            <a:r>
              <a:rPr sz="816" spc="-39" dirty="0">
                <a:latin typeface="Palatino Linotype"/>
                <a:cs typeface="Palatino Linotype"/>
              </a:rPr>
              <a:t>Wharf</a:t>
            </a:r>
            <a:endParaRPr sz="816">
              <a:latin typeface="Palatino Linotype"/>
              <a:cs typeface="Palatino Linotype"/>
            </a:endParaRPr>
          </a:p>
        </p:txBody>
      </p:sp>
      <p:sp>
        <p:nvSpPr>
          <p:cNvPr id="4" name="object 4"/>
          <p:cNvSpPr txBox="1"/>
          <p:nvPr/>
        </p:nvSpPr>
        <p:spPr>
          <a:xfrm>
            <a:off x="2817214" y="3306011"/>
            <a:ext cx="489733" cy="368836"/>
          </a:xfrm>
          <a:prstGeom prst="rect">
            <a:avLst/>
          </a:prstGeom>
          <a:solidFill>
            <a:srgbClr val="FFFFFF">
              <a:alpha val="79998"/>
            </a:srgbClr>
          </a:solidFill>
        </p:spPr>
        <p:txBody>
          <a:bodyPr vert="horz" wrap="square" lIns="0" tIns="116603" rIns="0" bIns="0" rtlCol="0">
            <a:spAutoFit/>
          </a:bodyPr>
          <a:lstStyle/>
          <a:p>
            <a:pPr marL="135334" marR="20155" indent="-112011">
              <a:spcBef>
                <a:spcPts val="919"/>
              </a:spcBef>
            </a:pPr>
            <a:r>
              <a:rPr sz="816" spc="-107" dirty="0">
                <a:latin typeface="Palatino Linotype"/>
                <a:cs typeface="Palatino Linotype"/>
              </a:rPr>
              <a:t>W</a:t>
            </a:r>
            <a:r>
              <a:rPr sz="816" spc="-59" dirty="0">
                <a:latin typeface="Palatino Linotype"/>
                <a:cs typeface="Palatino Linotype"/>
              </a:rPr>
              <a:t>a</a:t>
            </a:r>
            <a:r>
              <a:rPr sz="816" spc="-32" dirty="0">
                <a:latin typeface="Palatino Linotype"/>
                <a:cs typeface="Palatino Linotype"/>
              </a:rPr>
              <a:t>i</a:t>
            </a:r>
            <a:r>
              <a:rPr sz="816" spc="-25" dirty="0">
                <a:latin typeface="Palatino Linotype"/>
                <a:cs typeface="Palatino Linotype"/>
              </a:rPr>
              <a:t>t</a:t>
            </a:r>
            <a:r>
              <a:rPr sz="816" spc="-35" dirty="0">
                <a:latin typeface="Palatino Linotype"/>
                <a:cs typeface="Palatino Linotype"/>
              </a:rPr>
              <a:t>e</a:t>
            </a:r>
            <a:r>
              <a:rPr sz="816" spc="-68" dirty="0">
                <a:latin typeface="Palatino Linotype"/>
                <a:cs typeface="Palatino Linotype"/>
              </a:rPr>
              <a:t>m</a:t>
            </a:r>
            <a:r>
              <a:rPr sz="816" spc="-65" dirty="0">
                <a:latin typeface="Palatino Linotype"/>
                <a:cs typeface="Palatino Linotype"/>
              </a:rPr>
              <a:t>a</a:t>
            </a:r>
            <a:r>
              <a:rPr sz="816" spc="-13" dirty="0">
                <a:latin typeface="Palatino Linotype"/>
                <a:cs typeface="Palatino Linotype"/>
              </a:rPr>
              <a:t>t</a:t>
            </a:r>
            <a:r>
              <a:rPr sz="816" spc="-35" dirty="0">
                <a:latin typeface="Palatino Linotype"/>
                <a:cs typeface="Palatino Linotype"/>
              </a:rPr>
              <a:t>a  </a:t>
            </a:r>
            <a:r>
              <a:rPr sz="816" spc="-48" dirty="0">
                <a:latin typeface="Palatino Linotype"/>
                <a:cs typeface="Palatino Linotype"/>
              </a:rPr>
              <a:t>Plaza</a:t>
            </a:r>
            <a:endParaRPr sz="816">
              <a:latin typeface="Palatino Linotype"/>
              <a:cs typeface="Palatino Linotype"/>
            </a:endParaRPr>
          </a:p>
        </p:txBody>
      </p:sp>
      <p:sp>
        <p:nvSpPr>
          <p:cNvPr id="5" name="object 5"/>
          <p:cNvSpPr txBox="1"/>
          <p:nvPr/>
        </p:nvSpPr>
        <p:spPr>
          <a:xfrm>
            <a:off x="6682316" y="2456518"/>
            <a:ext cx="489733" cy="368836"/>
          </a:xfrm>
          <a:prstGeom prst="rect">
            <a:avLst/>
          </a:prstGeom>
          <a:solidFill>
            <a:srgbClr val="FFFFFF">
              <a:alpha val="79998"/>
            </a:srgbClr>
          </a:solidFill>
        </p:spPr>
        <p:txBody>
          <a:bodyPr vert="horz" wrap="square" lIns="0" tIns="116603" rIns="0" bIns="0" rtlCol="0">
            <a:spAutoFit/>
          </a:bodyPr>
          <a:lstStyle/>
          <a:p>
            <a:pPr marL="110283" marR="83503" indent="-23323">
              <a:spcBef>
                <a:spcPts val="919"/>
              </a:spcBef>
            </a:pPr>
            <a:r>
              <a:rPr sz="816" spc="-35" dirty="0">
                <a:latin typeface="Palatino Linotype"/>
                <a:cs typeface="Palatino Linotype"/>
              </a:rPr>
              <a:t>Q</a:t>
            </a:r>
            <a:r>
              <a:rPr sz="816" spc="-59" dirty="0">
                <a:latin typeface="Palatino Linotype"/>
                <a:cs typeface="Palatino Linotype"/>
              </a:rPr>
              <a:t>u</a:t>
            </a:r>
            <a:r>
              <a:rPr sz="816" spc="-45" dirty="0">
                <a:latin typeface="Palatino Linotype"/>
                <a:cs typeface="Palatino Linotype"/>
              </a:rPr>
              <a:t>e</a:t>
            </a:r>
            <a:r>
              <a:rPr sz="816" spc="-35" dirty="0">
                <a:latin typeface="Palatino Linotype"/>
                <a:cs typeface="Palatino Linotype"/>
              </a:rPr>
              <a:t>e</a:t>
            </a:r>
            <a:r>
              <a:rPr sz="816" spc="-48" dirty="0">
                <a:latin typeface="Palatino Linotype"/>
                <a:cs typeface="Palatino Linotype"/>
              </a:rPr>
              <a:t>n</a:t>
            </a:r>
            <a:r>
              <a:rPr sz="816" spc="-35" dirty="0">
                <a:latin typeface="Palatino Linotype"/>
                <a:cs typeface="Palatino Linotype"/>
              </a:rPr>
              <a:t>s  </a:t>
            </a:r>
            <a:r>
              <a:rPr sz="816" spc="-39" dirty="0">
                <a:latin typeface="Palatino Linotype"/>
                <a:cs typeface="Palatino Linotype"/>
              </a:rPr>
              <a:t>Wharf</a:t>
            </a:r>
            <a:endParaRPr sz="816">
              <a:latin typeface="Palatino Linotype"/>
              <a:cs typeface="Palatino Linotype"/>
            </a:endParaRPr>
          </a:p>
        </p:txBody>
      </p:sp>
      <p:sp>
        <p:nvSpPr>
          <p:cNvPr id="6" name="object 6"/>
          <p:cNvSpPr txBox="1"/>
          <p:nvPr/>
        </p:nvSpPr>
        <p:spPr>
          <a:xfrm>
            <a:off x="4291079" y="5394557"/>
            <a:ext cx="489733" cy="368836"/>
          </a:xfrm>
          <a:prstGeom prst="rect">
            <a:avLst/>
          </a:prstGeom>
          <a:solidFill>
            <a:srgbClr val="FFFFFF">
              <a:alpha val="79998"/>
            </a:srgbClr>
          </a:solidFill>
        </p:spPr>
        <p:txBody>
          <a:bodyPr vert="horz" wrap="square" lIns="0" tIns="116603" rIns="0" bIns="0" rtlCol="0">
            <a:spAutoFit/>
          </a:bodyPr>
          <a:lstStyle/>
          <a:p>
            <a:pPr marL="102796" marR="19581" indent="-79761">
              <a:spcBef>
                <a:spcPts val="919"/>
              </a:spcBef>
            </a:pPr>
            <a:r>
              <a:rPr sz="816" spc="-36" dirty="0">
                <a:latin typeface="Palatino Linotype"/>
                <a:cs typeface="Palatino Linotype"/>
              </a:rPr>
              <a:t>St</a:t>
            </a:r>
            <a:r>
              <a:rPr sz="816" spc="-57" dirty="0">
                <a:latin typeface="Palatino Linotype"/>
                <a:cs typeface="Palatino Linotype"/>
              </a:rPr>
              <a:t> </a:t>
            </a:r>
            <a:r>
              <a:rPr sz="816" spc="-49" dirty="0">
                <a:latin typeface="Palatino Linotype"/>
                <a:cs typeface="Palatino Linotype"/>
              </a:rPr>
              <a:t>Patrick’s  </a:t>
            </a:r>
            <a:r>
              <a:rPr sz="816" spc="-48" dirty="0">
                <a:latin typeface="Palatino Linotype"/>
                <a:cs typeface="Palatino Linotype"/>
              </a:rPr>
              <a:t>Square</a:t>
            </a:r>
            <a:endParaRPr sz="816">
              <a:latin typeface="Palatino Linotype"/>
              <a:cs typeface="Palatino Linotype"/>
            </a:endParaRPr>
          </a:p>
        </p:txBody>
      </p:sp>
      <p:sp>
        <p:nvSpPr>
          <p:cNvPr id="7" name="Rectangle 6"/>
          <p:cNvSpPr/>
          <p:nvPr/>
        </p:nvSpPr>
        <p:spPr>
          <a:xfrm>
            <a:off x="281928" y="122858"/>
            <a:ext cx="10352474" cy="923330"/>
          </a:xfrm>
          <a:prstGeom prst="rect">
            <a:avLst/>
          </a:prstGeom>
        </p:spPr>
        <p:txBody>
          <a:bodyPr wrap="square">
            <a:spAutoFit/>
          </a:bodyPr>
          <a:lstStyle/>
          <a:p>
            <a:r>
              <a:rPr lang="en-NZ" sz="5400" dirty="0"/>
              <a:t>Observ</a:t>
            </a:r>
            <a:r>
              <a:rPr lang="en-NZ" sz="5400" dirty="0">
                <a:solidFill>
                  <a:schemeClr val="bg1"/>
                </a:solidFill>
              </a:rPr>
              <a:t>ation tool </a:t>
            </a:r>
          </a:p>
        </p:txBody>
      </p:sp>
    </p:spTree>
    <p:extLst>
      <p:ext uri="{BB962C8B-B14F-4D97-AF65-F5344CB8AC3E}">
        <p14:creationId xmlns:p14="http://schemas.microsoft.com/office/powerpoint/2010/main" val="1342392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1497" b="17820"/>
          <a:stretch/>
        </p:blipFill>
        <p:spPr>
          <a:xfrm>
            <a:off x="108328" y="211757"/>
            <a:ext cx="5812007" cy="6537197"/>
          </a:xfrm>
        </p:spPr>
      </p:pic>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30" b="20777"/>
          <a:stretch/>
        </p:blipFill>
        <p:spPr>
          <a:xfrm>
            <a:off x="6298261" y="211757"/>
            <a:ext cx="5893739" cy="6274172"/>
          </a:xfrm>
        </p:spPr>
      </p:pic>
    </p:spTree>
    <p:extLst>
      <p:ext uri="{BB962C8B-B14F-4D97-AF65-F5344CB8AC3E}">
        <p14:creationId xmlns:p14="http://schemas.microsoft.com/office/powerpoint/2010/main" val="250054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16" b="20389"/>
          <a:stretch/>
        </p:blipFill>
        <p:spPr>
          <a:xfrm>
            <a:off x="156533" y="205785"/>
            <a:ext cx="5714877" cy="6098764"/>
          </a:xfrm>
        </p:spPr>
      </p:pic>
      <p:sp>
        <p:nvSpPr>
          <p:cNvPr id="4" name="Content Placeholder 3"/>
          <p:cNvSpPr>
            <a:spLocks noGrp="1"/>
          </p:cNvSpPr>
          <p:nvPr>
            <p:ph sz="half" idx="2"/>
          </p:nvPr>
        </p:nvSpPr>
        <p:spPr/>
        <p:txBody>
          <a:bodyPr/>
          <a:lstStyle/>
          <a:p>
            <a:endParaRPr lang="en-NZ"/>
          </a:p>
        </p:txBody>
      </p:sp>
    </p:spTree>
    <p:extLst>
      <p:ext uri="{BB962C8B-B14F-4D97-AF65-F5344CB8AC3E}">
        <p14:creationId xmlns:p14="http://schemas.microsoft.com/office/powerpoint/2010/main" val="841951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NSC11 Give us Space </a:t>
            </a:r>
            <a:endParaRPr lang="en-NZ" dirty="0"/>
          </a:p>
        </p:txBody>
      </p:sp>
      <p:sp>
        <p:nvSpPr>
          <p:cNvPr id="3" name="Content Placeholder 2"/>
          <p:cNvSpPr>
            <a:spLocks noGrp="1"/>
          </p:cNvSpPr>
          <p:nvPr>
            <p:ph idx="1"/>
          </p:nvPr>
        </p:nvSpPr>
        <p:spPr>
          <a:xfrm>
            <a:off x="812850" y="1513800"/>
            <a:ext cx="10465200" cy="4525963"/>
          </a:xfrm>
        </p:spPr>
        <p:txBody>
          <a:bodyPr>
            <a:normAutofit fontScale="40000" lnSpcReduction="20000"/>
          </a:bodyPr>
          <a:lstStyle/>
          <a:p>
            <a:r>
              <a:rPr lang="en-NZ" sz="3800" dirty="0"/>
              <a:t>This project is designed to support better access to and usage of key semi-public spaces. </a:t>
            </a:r>
          </a:p>
          <a:p>
            <a:endParaRPr lang="en-NZ" sz="3800" dirty="0"/>
          </a:p>
          <a:p>
            <a:r>
              <a:rPr lang="en-NZ" sz="3800" dirty="0"/>
              <a:t>This access, we hypothesise, has the potential to provide opportunities for social interaction and associated social networks and promote </a:t>
            </a:r>
            <a:r>
              <a:rPr lang="en-NZ" sz="3800" dirty="0" err="1"/>
              <a:t>hauora</a:t>
            </a:r>
            <a:r>
              <a:rPr lang="en-NZ" sz="3800" dirty="0"/>
              <a:t> for the local community. </a:t>
            </a:r>
          </a:p>
          <a:p>
            <a:endParaRPr lang="en-NZ" sz="3800" dirty="0"/>
          </a:p>
          <a:p>
            <a:r>
              <a:rPr lang="en-NZ" sz="3800" dirty="0"/>
              <a:t>The team will co-create and pilot a data collection tool based on physical and digital (social media) realms/cultural geographies. </a:t>
            </a:r>
          </a:p>
          <a:p>
            <a:endParaRPr lang="en-NZ" sz="3800" dirty="0"/>
          </a:p>
          <a:p>
            <a:r>
              <a:rPr lang="en-NZ" sz="3800" dirty="0"/>
              <a:t>The toolset will make use of existing web-based services to provide access to information on resources, condition, use and perception (both historical and in quasi-real time) of key semi-public spaces in three case-study communities of Auckland and Wellington. </a:t>
            </a:r>
          </a:p>
          <a:p>
            <a:endParaRPr lang="en-NZ" sz="3800" dirty="0"/>
          </a:p>
          <a:p>
            <a:r>
              <a:rPr lang="en-NZ" sz="3800" dirty="0"/>
              <a:t>This toolset will provide information on the appropriateness of contemporary socio-cultural landscapes. The project will draw on available cultural mapping material documenting the Māori and social histories of each site. </a:t>
            </a:r>
          </a:p>
          <a:p>
            <a:endParaRPr lang="en-NZ" dirty="0"/>
          </a:p>
        </p:txBody>
      </p:sp>
      <p:sp>
        <p:nvSpPr>
          <p:cNvPr id="4" name="Date Placeholder 3"/>
          <p:cNvSpPr>
            <a:spLocks noGrp="1"/>
          </p:cNvSpPr>
          <p:nvPr>
            <p:ph type="dt" sz="half" idx="10"/>
          </p:nvPr>
        </p:nvSpPr>
        <p:spPr/>
        <p:txBody>
          <a:bodyPr/>
          <a:lstStyle/>
          <a:p>
            <a:fld id="{F75CD0C2-03FB-4A13-ACD0-877C2215290E}" type="datetime1">
              <a:rPr lang="en-NZ" smtClean="0"/>
              <a:t>12/10/2018</a:t>
            </a:fld>
            <a:endParaRPr lang="en-NZ"/>
          </a:p>
        </p:txBody>
      </p:sp>
    </p:spTree>
    <p:extLst>
      <p:ext uri="{BB962C8B-B14F-4D97-AF65-F5344CB8AC3E}">
        <p14:creationId xmlns:p14="http://schemas.microsoft.com/office/powerpoint/2010/main" val="3850611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76350"/>
            <a:ext cx="11029950" cy="952398"/>
          </a:xfrm>
        </p:spPr>
        <p:txBody>
          <a:bodyPr>
            <a:noAutofit/>
          </a:bodyPr>
          <a:lstStyle/>
          <a:p>
            <a:r>
              <a:rPr sz="3200" dirty="0"/>
              <a:t>Q10: Tick if you have found social media activity relating to the space and make a separate note about the nature of this activity.</a:t>
            </a:r>
          </a:p>
        </p:txBody>
      </p:sp>
      <p:sp>
        <p:nvSpPr>
          <p:cNvPr id="3" name="Content Placeholder 2"/>
          <p:cNvSpPr>
            <a:spLocks noGrp="1"/>
          </p:cNvSpPr>
          <p:nvPr>
            <p:ph idx="1"/>
          </p:nvPr>
        </p:nvSpPr>
        <p:spPr/>
        <p:txBody>
          <a:bodyPr/>
          <a:lstStyle/>
          <a:p>
            <a:r>
              <a:t>Answered: 31    Skipped: 0</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440" t="7793" r="25950"/>
          <a:stretch/>
        </p:blipFill>
        <p:spPr>
          <a:xfrm>
            <a:off x="0" y="1501912"/>
            <a:ext cx="5797421" cy="45558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99033"/>
            <a:ext cx="4737761" cy="77480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771" t="3143" r="13104"/>
          <a:stretch/>
        </p:blipFill>
        <p:spPr>
          <a:xfrm>
            <a:off x="5498840" y="1330386"/>
            <a:ext cx="6593633" cy="5117871"/>
          </a:xfrm>
          <a:prstGeom prst="rect">
            <a:avLst/>
          </a:prstGeom>
        </p:spPr>
      </p:pic>
    </p:spTree>
    <p:extLst>
      <p:ext uri="{BB962C8B-B14F-4D97-AF65-F5344CB8AC3E}">
        <p14:creationId xmlns:p14="http://schemas.microsoft.com/office/powerpoint/2010/main" val="2452314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667" y="123032"/>
            <a:ext cx="11201400" cy="1325563"/>
          </a:xfrm>
        </p:spPr>
        <p:txBody>
          <a:bodyPr>
            <a:normAutofit/>
          </a:bodyPr>
          <a:lstStyle/>
          <a:p>
            <a:r>
              <a:rPr sz="3200" dirty="0"/>
              <a:t>Q7: Tick what visual evidence of Maori cultural landscape is evident</a:t>
            </a:r>
          </a:p>
        </p:txBody>
      </p:sp>
      <p:pic>
        <p:nvPicPr>
          <p:cNvPr id="4" name="Picture 3" descr="chart1044293610.png"/>
          <p:cNvPicPr>
            <a:picLocks noChangeAspect="1"/>
          </p:cNvPicPr>
          <p:nvPr/>
        </p:nvPicPr>
        <p:blipFill rotWithShape="1">
          <a:blip r:embed="rId2"/>
          <a:srcRect l="39586" t="-702" r="2090" b="63264"/>
          <a:stretch/>
        </p:blipFill>
        <p:spPr>
          <a:xfrm>
            <a:off x="974609" y="1604866"/>
            <a:ext cx="4190315" cy="4279100"/>
          </a:xfrm>
          <a:prstGeom prst="rect">
            <a:avLst/>
          </a:prstGeom>
        </p:spPr>
      </p:pic>
      <p:pic>
        <p:nvPicPr>
          <p:cNvPr id="5" name="Picture 4" descr="chart1044293610.png"/>
          <p:cNvPicPr>
            <a:picLocks noChangeAspect="1"/>
          </p:cNvPicPr>
          <p:nvPr/>
        </p:nvPicPr>
        <p:blipFill rotWithShape="1">
          <a:blip r:embed="rId2"/>
          <a:srcRect l="38815" t="36239" r="-6810" b="17447"/>
          <a:stretch/>
        </p:blipFill>
        <p:spPr>
          <a:xfrm>
            <a:off x="6668278" y="982200"/>
            <a:ext cx="4885092" cy="52936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35" t="18600" r="5372"/>
          <a:stretch/>
        </p:blipFill>
        <p:spPr>
          <a:xfrm>
            <a:off x="51748" y="5875757"/>
            <a:ext cx="6270173" cy="982243"/>
          </a:xfrm>
          <a:prstGeom prst="rect">
            <a:avLst/>
          </a:prstGeom>
        </p:spPr>
      </p:pic>
      <p:sp>
        <p:nvSpPr>
          <p:cNvPr id="7" name="Content Placeholder 6"/>
          <p:cNvSpPr>
            <a:spLocks noGrp="1"/>
          </p:cNvSpPr>
          <p:nvPr>
            <p:ph idx="1"/>
          </p:nvPr>
        </p:nvSpPr>
        <p:spPr/>
        <p:txBody>
          <a:bodyPr/>
          <a:lstStyle/>
          <a:p>
            <a:endParaRPr lang="en-NZ"/>
          </a:p>
        </p:txBody>
      </p:sp>
    </p:spTree>
    <p:extLst>
      <p:ext uri="{BB962C8B-B14F-4D97-AF65-F5344CB8AC3E}">
        <p14:creationId xmlns:p14="http://schemas.microsoft.com/office/powerpoint/2010/main" val="4141757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82563"/>
            <a:ext cx="3867150" cy="1325563"/>
          </a:xfrm>
        </p:spPr>
        <p:txBody>
          <a:bodyPr/>
          <a:lstStyle/>
          <a:p>
            <a:r>
              <a:rPr lang="en-NZ" dirty="0" smtClean="0"/>
              <a:t>Google map </a:t>
            </a:r>
            <a:endParaRPr lang="en-NZ"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7938" y="0"/>
            <a:ext cx="5979186" cy="6481763"/>
          </a:xfrm>
        </p:spPr>
      </p:pic>
      <p:sp>
        <p:nvSpPr>
          <p:cNvPr id="4" name="Content Placeholder 3"/>
          <p:cNvSpPr>
            <a:spLocks noGrp="1"/>
          </p:cNvSpPr>
          <p:nvPr>
            <p:ph sz="half" idx="2"/>
          </p:nvPr>
        </p:nvSpPr>
        <p:spPr>
          <a:xfrm>
            <a:off x="552450" y="1690688"/>
            <a:ext cx="5181600" cy="4351338"/>
          </a:xfrm>
        </p:spPr>
        <p:txBody>
          <a:bodyPr/>
          <a:lstStyle/>
          <a:p>
            <a:endParaRPr lang="en-NZ" dirty="0"/>
          </a:p>
        </p:txBody>
      </p:sp>
    </p:spTree>
    <p:extLst>
      <p:ext uri="{BB962C8B-B14F-4D97-AF65-F5344CB8AC3E}">
        <p14:creationId xmlns:p14="http://schemas.microsoft.com/office/powerpoint/2010/main" val="98103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515600" cy="6787640"/>
          </a:xfrm>
        </p:spPr>
      </p:pic>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902" y="2651116"/>
            <a:ext cx="2729868" cy="4136524"/>
          </a:xfrm>
          <a:prstGeom prst="rect">
            <a:avLst/>
          </a:prstGeom>
        </p:spPr>
      </p:pic>
    </p:spTree>
    <p:extLst>
      <p:ext uri="{BB962C8B-B14F-4D97-AF65-F5344CB8AC3E}">
        <p14:creationId xmlns:p14="http://schemas.microsoft.com/office/powerpoint/2010/main" val="102264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799" y="85394"/>
            <a:ext cx="10075735" cy="6772606"/>
          </a:xfrm>
        </p:spPr>
      </p:pic>
    </p:spTree>
    <p:extLst>
      <p:ext uri="{BB962C8B-B14F-4D97-AF65-F5344CB8AC3E}">
        <p14:creationId xmlns:p14="http://schemas.microsoft.com/office/powerpoint/2010/main" val="4078637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678" y="471745"/>
            <a:ext cx="10515600" cy="1325563"/>
          </a:xfrm>
        </p:spPr>
        <p:txBody>
          <a:bodyPr>
            <a:normAutofit fontScale="90000"/>
          </a:bodyPr>
          <a:lstStyle/>
          <a:p>
            <a:r>
              <a:rPr lang="en-NZ" dirty="0"/>
              <a:t>Resource Consent </a:t>
            </a:r>
            <a:r>
              <a:rPr lang="en-NZ" dirty="0" smtClean="0"/>
              <a:t>Archive research</a:t>
            </a:r>
            <a:br>
              <a:rPr lang="en-NZ" dirty="0" smtClean="0"/>
            </a:br>
            <a:r>
              <a:rPr lang="en-NZ" dirty="0" smtClean="0"/>
              <a:t>to look at what rights do the public have.  </a:t>
            </a:r>
            <a:endParaRPr lang="en-NZ" dirty="0"/>
          </a:p>
        </p:txBody>
      </p:sp>
      <p:sp>
        <p:nvSpPr>
          <p:cNvPr id="3" name="Text Placeholder 2"/>
          <p:cNvSpPr>
            <a:spLocks noGrp="1"/>
          </p:cNvSpPr>
          <p:nvPr>
            <p:ph type="body" idx="1"/>
          </p:nvPr>
        </p:nvSpPr>
        <p:spPr>
          <a:xfrm>
            <a:off x="1716088" y="1671639"/>
            <a:ext cx="5157787" cy="823912"/>
          </a:xfrm>
        </p:spPr>
        <p:txBody>
          <a:bodyPr/>
          <a:lstStyle/>
          <a:p>
            <a:r>
              <a:rPr lang="en-NZ" dirty="0" smtClean="0"/>
              <a:t>Princes Wharf </a:t>
            </a:r>
            <a:endParaRPr lang="en-NZ" dirty="0"/>
          </a:p>
        </p:txBody>
      </p:sp>
      <p:sp>
        <p:nvSpPr>
          <p:cNvPr id="5" name="Text Placeholder 4"/>
          <p:cNvSpPr>
            <a:spLocks noGrp="1"/>
          </p:cNvSpPr>
          <p:nvPr>
            <p:ph type="body" sz="quarter" idx="3"/>
          </p:nvPr>
        </p:nvSpPr>
        <p:spPr>
          <a:xfrm>
            <a:off x="7458670" y="1490663"/>
            <a:ext cx="5183188" cy="823912"/>
          </a:xfrm>
        </p:spPr>
        <p:txBody>
          <a:bodyPr/>
          <a:lstStyle/>
          <a:p>
            <a:r>
              <a:rPr lang="en-NZ" dirty="0" smtClean="0"/>
              <a:t>Lumley Tower</a:t>
            </a:r>
            <a:endParaRPr lang="en-NZ" dirty="0"/>
          </a:p>
        </p:txBody>
      </p:sp>
      <p:pic>
        <p:nvPicPr>
          <p:cNvPr id="8" name="Content Placeholder 7" descr="Vero Centre - Wikipedia"/>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286823" y="2505075"/>
            <a:ext cx="2763441" cy="3684588"/>
          </a:xfrm>
        </p:spPr>
      </p:pic>
      <p:pic>
        <p:nvPicPr>
          <p:cNvPr id="7" name="Picture 1"/>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78536" y="2786579"/>
            <a:ext cx="4680291" cy="312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599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700464" y="15875"/>
            <a:ext cx="10515600" cy="1325563"/>
          </a:xfrm>
        </p:spPr>
        <p:txBody>
          <a:bodyPr/>
          <a:lstStyle/>
          <a:p>
            <a:r>
              <a:rPr lang="en-US" altLang="en-US" dirty="0" smtClean="0"/>
              <a:t>Princes Wharf</a:t>
            </a:r>
          </a:p>
        </p:txBody>
      </p:sp>
      <p:pic>
        <p:nvPicPr>
          <p:cNvPr id="61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9" y="1341438"/>
            <a:ext cx="5724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956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899319" y="79376"/>
            <a:ext cx="10515600" cy="1325563"/>
          </a:xfrm>
        </p:spPr>
        <p:txBody>
          <a:bodyPr/>
          <a:lstStyle/>
          <a:p>
            <a:r>
              <a:rPr lang="en-US" altLang="en-US" dirty="0" smtClean="0"/>
              <a:t>How did we get from this to this</a:t>
            </a:r>
          </a:p>
        </p:txBody>
      </p:sp>
      <p:pic>
        <p:nvPicPr>
          <p:cNvPr id="81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404939"/>
            <a:ext cx="602773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5617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dirty="0" smtClean="0"/>
              <a:t>Auckland Library</a:t>
            </a:r>
            <a:endParaRPr lang="en-NZ" altLang="en-US" dirty="0" smtClean="0"/>
          </a:p>
        </p:txBody>
      </p:sp>
      <p:sp>
        <p:nvSpPr>
          <p:cNvPr id="12291" name="Content Placeholder 2"/>
          <p:cNvSpPr>
            <a:spLocks noGrp="1"/>
          </p:cNvSpPr>
          <p:nvPr>
            <p:ph idx="1"/>
          </p:nvPr>
        </p:nvSpPr>
        <p:spPr/>
        <p:txBody>
          <a:bodyPr/>
          <a:lstStyle/>
          <a:p>
            <a:pPr eaLnBrk="1" hangingPunct="1"/>
            <a:r>
              <a:rPr lang="en-US" altLang="en-US" smtClean="0"/>
              <a:t>Archives up on level 2, Lorne Street</a:t>
            </a:r>
          </a:p>
          <a:p>
            <a:pPr eaLnBrk="1" hangingPunct="1"/>
            <a:r>
              <a:rPr lang="en-US" altLang="en-US" smtClean="0"/>
              <a:t>Auckland Scrap Book</a:t>
            </a:r>
          </a:p>
          <a:p>
            <a:pPr eaLnBrk="1" hangingPunct="1"/>
            <a:r>
              <a:rPr lang="en-US" altLang="en-US" smtClean="0"/>
              <a:t>Newspapers</a:t>
            </a:r>
            <a:endParaRPr lang="en-NZ" altLang="en-US" smtClean="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l="31709" t="39648" r="33173" b="28186"/>
          <a:stretch>
            <a:fillRect/>
          </a:stretch>
        </p:blipFill>
        <p:spPr bwMode="auto">
          <a:xfrm>
            <a:off x="5970589" y="2349500"/>
            <a:ext cx="4454525" cy="410368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3"/>
          <p:cNvPicPr>
            <a:picLocks noChangeAspect="1" noChangeArrowheads="1"/>
          </p:cNvPicPr>
          <p:nvPr/>
        </p:nvPicPr>
        <p:blipFill>
          <a:blip r:embed="rId2">
            <a:extLst>
              <a:ext uri="{28A0092B-C50C-407E-A947-70E740481C1C}">
                <a14:useLocalDpi xmlns:a14="http://schemas.microsoft.com/office/drawing/2010/main" val="0"/>
              </a:ext>
            </a:extLst>
          </a:blip>
          <a:srcRect l="30544" t="71744" r="32620" b="10515"/>
          <a:stretch>
            <a:fillRect/>
          </a:stretch>
        </p:blipFill>
        <p:spPr bwMode="auto">
          <a:xfrm>
            <a:off x="1992314" y="3860800"/>
            <a:ext cx="4848225" cy="23495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440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ppt_x"/>
                                          </p:val>
                                        </p:tav>
                                        <p:tav tm="100000">
                                          <p:val>
                                            <p:strVal val="#ppt_x"/>
                                          </p:val>
                                        </p:tav>
                                      </p:tavLst>
                                    </p:anim>
                                    <p:anim calcmode="lin" valueType="num">
                                      <p:cBhvr additive="base">
                                        <p:cTn id="1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1" y="274638"/>
            <a:ext cx="8291513" cy="1143000"/>
          </a:xfrm>
        </p:spPr>
        <p:txBody>
          <a:bodyPr>
            <a:normAutofit fontScale="90000"/>
          </a:bodyPr>
          <a:lstStyle/>
          <a:p>
            <a:r>
              <a:rPr lang="en-US" altLang="en-US" smtClean="0"/>
              <a:t>1980’s Objectives for Princes Wharf</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1885950"/>
            <a:ext cx="7715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847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800" y="451339"/>
            <a:ext cx="8229600" cy="778098"/>
          </a:xfrm>
        </p:spPr>
        <p:txBody>
          <a:bodyPr/>
          <a:lstStyle/>
          <a:p>
            <a:r>
              <a:rPr lang="en-NZ" dirty="0" smtClean="0"/>
              <a:t>Research Activities</a:t>
            </a:r>
            <a:endParaRPr lang="en-NZ" dirty="0"/>
          </a:p>
        </p:txBody>
      </p:sp>
      <p:sp>
        <p:nvSpPr>
          <p:cNvPr id="3" name="Content Placeholder 2"/>
          <p:cNvSpPr>
            <a:spLocks noGrp="1"/>
          </p:cNvSpPr>
          <p:nvPr>
            <p:ph idx="1"/>
          </p:nvPr>
        </p:nvSpPr>
        <p:spPr>
          <a:xfrm>
            <a:off x="304800" y="619836"/>
            <a:ext cx="11582400" cy="7266864"/>
          </a:xfrm>
        </p:spPr>
        <p:txBody>
          <a:bodyPr>
            <a:normAutofit fontScale="25000" lnSpcReduction="20000"/>
          </a:bodyPr>
          <a:lstStyle/>
          <a:p>
            <a:endParaRPr lang="en-NZ" dirty="0"/>
          </a:p>
          <a:p>
            <a:pPr lvl="0">
              <a:lnSpc>
                <a:spcPct val="170000"/>
              </a:lnSpc>
            </a:pPr>
            <a:endParaRPr lang="en-NZ" sz="6400" b="1" dirty="0" smtClean="0">
              <a:latin typeface="Arial" panose="020B0604020202020204" pitchFamily="34" charset="0"/>
              <a:cs typeface="Arial" panose="020B0604020202020204" pitchFamily="34" charset="0"/>
            </a:endParaRPr>
          </a:p>
          <a:p>
            <a:pPr lvl="0">
              <a:lnSpc>
                <a:spcPct val="120000"/>
              </a:lnSpc>
            </a:pPr>
            <a:r>
              <a:rPr lang="en-NZ" sz="5600" b="1" dirty="0">
                <a:latin typeface="Arial" panose="020B0604020202020204" pitchFamily="34" charset="0"/>
                <a:cs typeface="Arial" panose="020B0604020202020204" pitchFamily="34" charset="0"/>
              </a:rPr>
              <a:t>Network event at the World Urban Forum in Kuala </a:t>
            </a:r>
            <a:r>
              <a:rPr lang="en-NZ" sz="5600" b="1" dirty="0" smtClean="0">
                <a:latin typeface="Arial" panose="020B0604020202020204" pitchFamily="34" charset="0"/>
                <a:cs typeface="Arial" panose="020B0604020202020204" pitchFamily="34" charset="0"/>
              </a:rPr>
              <a:t>Lumpur</a:t>
            </a:r>
            <a:endParaRPr lang="en-NZ" sz="5600" b="1" dirty="0">
              <a:latin typeface="Arial" panose="020B0604020202020204" pitchFamily="34" charset="0"/>
              <a:cs typeface="Arial" panose="020B0604020202020204" pitchFamily="34" charset="0"/>
            </a:endParaRPr>
          </a:p>
          <a:p>
            <a:pPr lvl="0">
              <a:lnSpc>
                <a:spcPct val="120000"/>
              </a:lnSpc>
            </a:pPr>
            <a:r>
              <a:rPr lang="en-NZ" sz="5600" b="1" dirty="0">
                <a:latin typeface="Arial" panose="020B0604020202020204" pitchFamily="34" charset="0"/>
                <a:cs typeface="Arial" panose="020B0604020202020204" pitchFamily="34" charset="0"/>
              </a:rPr>
              <a:t>Workshops to identify study spaces and the significant facilities within and characteristics of the identified study space - areas: </a:t>
            </a:r>
            <a:br>
              <a:rPr lang="en-NZ" sz="5600" b="1" dirty="0">
                <a:latin typeface="Arial" panose="020B0604020202020204" pitchFamily="34" charset="0"/>
                <a:cs typeface="Arial" panose="020B0604020202020204" pitchFamily="34" charset="0"/>
              </a:rPr>
            </a:br>
            <a:r>
              <a:rPr lang="en-NZ" sz="5600" b="1" dirty="0">
                <a:latin typeface="Arial" panose="020B0604020202020204" pitchFamily="34" charset="0"/>
                <a:cs typeface="Arial" panose="020B0604020202020204" pitchFamily="34" charset="0"/>
              </a:rPr>
              <a:t>1) Auckland inner city – </a:t>
            </a:r>
            <a:r>
              <a:rPr lang="en-NZ" sz="5600" dirty="0">
                <a:latin typeface="Arial" panose="020B0604020202020204" pitchFamily="34" charset="0"/>
                <a:cs typeface="Arial" panose="020B0604020202020204" pitchFamily="34" charset="0"/>
              </a:rPr>
              <a:t>where spaces are identified by an inner city neighbourhood group in consultation with the Auckland Council Urban Design Team Māori specialist</a:t>
            </a:r>
            <a:br>
              <a:rPr lang="en-NZ" sz="5600" dirty="0">
                <a:latin typeface="Arial" panose="020B0604020202020204" pitchFamily="34" charset="0"/>
                <a:cs typeface="Arial" panose="020B0604020202020204" pitchFamily="34" charset="0"/>
              </a:rPr>
            </a:br>
            <a:r>
              <a:rPr lang="en-NZ" sz="5600" b="1" dirty="0">
                <a:latin typeface="Arial" panose="020B0604020202020204" pitchFamily="34" charset="0"/>
                <a:cs typeface="Arial" panose="020B0604020202020204" pitchFamily="34" charset="0"/>
              </a:rPr>
              <a:t>2)  External metropolitan centres in Auckland (Sylvia Park) and Greater Wellington (</a:t>
            </a:r>
            <a:r>
              <a:rPr lang="en-NZ" sz="5600" b="1" dirty="0" err="1">
                <a:latin typeface="Arial" panose="020B0604020202020204" pitchFamily="34" charset="0"/>
                <a:cs typeface="Arial" panose="020B0604020202020204" pitchFamily="34" charset="0"/>
              </a:rPr>
              <a:t>Naenae</a:t>
            </a:r>
            <a:r>
              <a:rPr lang="en-NZ" sz="5600" b="1" dirty="0">
                <a:latin typeface="Arial" panose="020B0604020202020204" pitchFamily="34" charset="0"/>
                <a:cs typeface="Arial" panose="020B0604020202020204" pitchFamily="34" charset="0"/>
              </a:rPr>
              <a:t>) – </a:t>
            </a:r>
            <a:r>
              <a:rPr lang="en-NZ" sz="5600" dirty="0">
                <a:latin typeface="Arial" panose="020B0604020202020204" pitchFamily="34" charset="0"/>
                <a:cs typeface="Arial" panose="020B0604020202020204" pitchFamily="34" charset="0"/>
              </a:rPr>
              <a:t>where the public realm is dominated by shopping malls.</a:t>
            </a:r>
          </a:p>
          <a:p>
            <a:pPr lvl="0">
              <a:lnSpc>
                <a:spcPct val="120000"/>
              </a:lnSpc>
            </a:pPr>
            <a:r>
              <a:rPr lang="en-NZ" sz="5600" b="1" dirty="0">
                <a:latin typeface="Arial" panose="020B0604020202020204" pitchFamily="34" charset="0"/>
                <a:cs typeface="Arial" panose="020B0604020202020204" pitchFamily="34" charset="0"/>
              </a:rPr>
              <a:t>A synthesised review of over 500 references representing recent research in the area of public open space, neighbouring and the role of public and semi-public space in supporting community wellbeing/</a:t>
            </a:r>
            <a:r>
              <a:rPr lang="en-NZ" sz="5600" b="1" dirty="0" err="1">
                <a:latin typeface="Arial" panose="020B0604020202020204" pitchFamily="34" charset="0"/>
                <a:cs typeface="Arial" panose="020B0604020202020204" pitchFamily="34" charset="0"/>
              </a:rPr>
              <a:t>hauora</a:t>
            </a:r>
            <a:r>
              <a:rPr lang="en-NZ" sz="5600" b="1" dirty="0">
                <a:latin typeface="Arial" panose="020B0604020202020204" pitchFamily="34" charset="0"/>
                <a:cs typeface="Arial" panose="020B0604020202020204" pitchFamily="34" charset="0"/>
              </a:rPr>
              <a:t> including cultural mapping material for the case study areas.</a:t>
            </a:r>
          </a:p>
          <a:p>
            <a:pPr lvl="0">
              <a:lnSpc>
                <a:spcPct val="120000"/>
              </a:lnSpc>
            </a:pPr>
            <a:r>
              <a:rPr lang="en-NZ" sz="5600" b="1" dirty="0">
                <a:latin typeface="Arial" panose="020B0604020202020204" pitchFamily="34" charset="0"/>
                <a:cs typeface="Arial" panose="020B0604020202020204" pitchFamily="34" charset="0"/>
              </a:rPr>
              <a:t>A series of assessments of the case-studies in their urban context using both traditional and experimental methods for spatial analysis. </a:t>
            </a:r>
          </a:p>
          <a:p>
            <a:pPr lvl="0">
              <a:lnSpc>
                <a:spcPct val="120000"/>
              </a:lnSpc>
            </a:pPr>
            <a:r>
              <a:rPr lang="en-NZ" sz="5600" b="1" dirty="0">
                <a:latin typeface="Arial" panose="020B0604020202020204" pitchFamily="34" charset="0"/>
                <a:cs typeface="Arial" panose="020B0604020202020204" pitchFamily="34" charset="0"/>
              </a:rPr>
              <a:t>The creation of a detailed set of tables and related graphs, plots and charts with the data resulting from spatial analysis from the case-studies. </a:t>
            </a:r>
          </a:p>
          <a:p>
            <a:pPr lvl="0">
              <a:lnSpc>
                <a:spcPct val="120000"/>
              </a:lnSpc>
            </a:pPr>
            <a:r>
              <a:rPr lang="en-NZ" sz="5600" b="1" dirty="0">
                <a:latin typeface="Arial" panose="020B0604020202020204" pitchFamily="34" charset="0"/>
                <a:cs typeface="Arial" panose="020B0604020202020204" pitchFamily="34" charset="0"/>
              </a:rPr>
              <a:t>The production of a detailed set of maps of the case-studies to visualise data and information produced with the analysis using GIS and Power View applications.</a:t>
            </a:r>
          </a:p>
          <a:p>
            <a:pPr lvl="0">
              <a:lnSpc>
                <a:spcPct val="120000"/>
              </a:lnSpc>
            </a:pPr>
            <a:r>
              <a:rPr lang="en-NZ" sz="5600" b="1" dirty="0">
                <a:latin typeface="Arial" panose="020B0604020202020204" pitchFamily="34" charset="0"/>
                <a:cs typeface="Arial" panose="020B0604020202020204" pitchFamily="34" charset="0"/>
              </a:rPr>
              <a:t>The creation of a purpose built website that links together different webpages with the content produced by the project and connected to the relevant external resources. </a:t>
            </a:r>
          </a:p>
          <a:p>
            <a:pPr lvl="0">
              <a:lnSpc>
                <a:spcPct val="120000"/>
              </a:lnSpc>
            </a:pPr>
            <a:r>
              <a:rPr lang="en-NZ" sz="5600" b="1" dirty="0">
                <a:latin typeface="Arial" panose="020B0604020202020204" pitchFamily="34" charset="0"/>
                <a:cs typeface="Arial" panose="020B0604020202020204" pitchFamily="34" charset="0"/>
              </a:rPr>
              <a:t>The optimisation of website interfaces with particular attention to mobile devices (with a possible development of a native application) to facilitate ubiquitous access.</a:t>
            </a:r>
          </a:p>
          <a:p>
            <a:pPr lvl="0">
              <a:lnSpc>
                <a:spcPct val="120000"/>
              </a:lnSpc>
            </a:pPr>
            <a:r>
              <a:rPr lang="en-NZ" sz="5600" b="1" dirty="0">
                <a:latin typeface="Arial" panose="020B0604020202020204" pitchFamily="34" charset="0"/>
                <a:cs typeface="Arial" panose="020B0604020202020204" pitchFamily="34" charset="0"/>
              </a:rPr>
              <a:t>The production of an accessible final report.</a:t>
            </a:r>
          </a:p>
          <a:p>
            <a:endParaRPr lang="en-NZ" dirty="0"/>
          </a:p>
        </p:txBody>
      </p:sp>
      <p:sp>
        <p:nvSpPr>
          <p:cNvPr id="4" name="Date Placeholder 3"/>
          <p:cNvSpPr>
            <a:spLocks noGrp="1"/>
          </p:cNvSpPr>
          <p:nvPr>
            <p:ph type="dt" sz="half" idx="10"/>
          </p:nvPr>
        </p:nvSpPr>
        <p:spPr/>
        <p:txBody>
          <a:bodyPr/>
          <a:lstStyle/>
          <a:p>
            <a:fld id="{F75CD0C2-03FB-4A13-ACD0-877C2215290E}" type="datetime1">
              <a:rPr lang="en-NZ" smtClean="0"/>
              <a:t>12/10/2018</a:t>
            </a:fld>
            <a:endParaRPr lang="en-NZ"/>
          </a:p>
        </p:txBody>
      </p:sp>
    </p:spTree>
    <p:extLst>
      <p:ext uri="{BB962C8B-B14F-4D97-AF65-F5344CB8AC3E}">
        <p14:creationId xmlns:p14="http://schemas.microsoft.com/office/powerpoint/2010/main" val="689924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81201" y="274638"/>
            <a:ext cx="8291513" cy="1143000"/>
          </a:xfrm>
        </p:spPr>
        <p:txBody>
          <a:bodyPr>
            <a:normAutofit fontScale="90000"/>
          </a:bodyPr>
          <a:lstStyle/>
          <a:p>
            <a:r>
              <a:rPr lang="en-US" altLang="en-US" smtClean="0"/>
              <a:t>1980’s Objectives for Princes Wharf</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9" y="1538289"/>
            <a:ext cx="80867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531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Princes Wharf Public Space</a:t>
            </a:r>
          </a:p>
        </p:txBody>
      </p:sp>
      <p:pic>
        <p:nvPicPr>
          <p:cNvPr id="33795" name="Picture 2" descr="Image result for public deck princes wharf hilton ho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39" y="1700213"/>
            <a:ext cx="7019925"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 2">
            <a:extLst>
              <a:ext uri="{FF2B5EF4-FFF2-40B4-BE49-F238E27FC236}">
                <a16:creationId xmlns="" xmlns:a16="http://schemas.microsoft.com/office/drawing/2014/main" id="{5FCF6D5E-D7CC-43DA-B2EF-7EDD4BE04DF8}"/>
              </a:ext>
            </a:extLst>
          </p:cNvPr>
          <p:cNvSpPr/>
          <p:nvPr/>
        </p:nvSpPr>
        <p:spPr>
          <a:xfrm rot="19066192">
            <a:off x="6683375" y="1576388"/>
            <a:ext cx="2376488" cy="100806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447951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Public space research findings</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2205039"/>
            <a:ext cx="73152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2022475" y="5900739"/>
            <a:ext cx="8147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a:t>Document 7. </a:t>
            </a:r>
            <a:r>
              <a:rPr lang="en-US" altLang="en-US" sz="1600"/>
              <a:t>Design and Appearance Certification report from Clinton Bird relating to Kitchener Group application to redevelop most of Princes Wharf. Dated November 1998.</a:t>
            </a:r>
          </a:p>
        </p:txBody>
      </p:sp>
    </p:spTree>
    <p:extLst>
      <p:ext uri="{BB962C8B-B14F-4D97-AF65-F5344CB8AC3E}">
        <p14:creationId xmlns:p14="http://schemas.microsoft.com/office/powerpoint/2010/main" val="732586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Public space research findings</a:t>
            </a:r>
          </a:p>
        </p:txBody>
      </p:sp>
      <p:sp>
        <p:nvSpPr>
          <p:cNvPr id="35843" name="TextBox 3"/>
          <p:cNvSpPr txBox="1">
            <a:spLocks noChangeArrowheads="1"/>
          </p:cNvSpPr>
          <p:nvPr/>
        </p:nvSpPr>
        <p:spPr bwMode="auto">
          <a:xfrm>
            <a:off x="2022475" y="5900739"/>
            <a:ext cx="8147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a:t>Document 7. </a:t>
            </a:r>
            <a:r>
              <a:rPr lang="en-US" altLang="en-US" sz="1600"/>
              <a:t>Design and Appearance Certification report from Clinton Bird relating to Kitchener Group application to redevelop most of Princes Wharf. Dated November 1998.</a:t>
            </a: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9" y="1681164"/>
            <a:ext cx="56102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580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Public space research findings</a:t>
            </a:r>
          </a:p>
        </p:txBody>
      </p:sp>
      <p:sp>
        <p:nvSpPr>
          <p:cNvPr id="36867" name="TextBox 3"/>
          <p:cNvSpPr txBox="1">
            <a:spLocks noChangeArrowheads="1"/>
          </p:cNvSpPr>
          <p:nvPr/>
        </p:nvSpPr>
        <p:spPr bwMode="auto">
          <a:xfrm>
            <a:off x="2022475" y="5900739"/>
            <a:ext cx="8147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t>Document 6. ARC draft conditions of consent for the Princes Wharf development proposal. Dated 12 February 1998.</a:t>
            </a: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1323975"/>
            <a:ext cx="82200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193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New spanner in the works</a:t>
            </a:r>
          </a:p>
        </p:txBody>
      </p:sp>
      <p:pic>
        <p:nvPicPr>
          <p:cNvPr id="378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300" y="1268414"/>
            <a:ext cx="6121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2"/>
          <p:cNvSpPr txBox="1">
            <a:spLocks noChangeArrowheads="1"/>
          </p:cNvSpPr>
          <p:nvPr/>
        </p:nvSpPr>
        <p:spPr bwMode="auto">
          <a:xfrm>
            <a:off x="1998663" y="6245225"/>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1600"/>
              <a:t>Document 8 Page 10. Clinton Bird assessment of redeveloped Princes Wharf landscape plan.</a:t>
            </a:r>
            <a:endParaRPr lang="en-US" altLang="en-US" sz="1600"/>
          </a:p>
        </p:txBody>
      </p:sp>
    </p:spTree>
    <p:extLst>
      <p:ext uri="{BB962C8B-B14F-4D97-AF65-F5344CB8AC3E}">
        <p14:creationId xmlns:p14="http://schemas.microsoft.com/office/powerpoint/2010/main" val="3912590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Public space research findings</a:t>
            </a:r>
          </a:p>
        </p:txBody>
      </p:sp>
      <p:sp>
        <p:nvSpPr>
          <p:cNvPr id="39939" name="TextBox 3"/>
          <p:cNvSpPr txBox="1">
            <a:spLocks noChangeArrowheads="1"/>
          </p:cNvSpPr>
          <p:nvPr/>
        </p:nvSpPr>
        <p:spPr bwMode="auto">
          <a:xfrm>
            <a:off x="2063750" y="5846764"/>
            <a:ext cx="8147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600"/>
              <a:t>Figure 4. Proposed level 1 seating plan for northern end of Princes Wharf – after development. Shows seats on public deck. Extract from Document 8</a:t>
            </a:r>
            <a:r>
              <a:rPr lang="en-US" altLang="en-US" sz="1600"/>
              <a:t>.</a:t>
            </a:r>
          </a:p>
        </p:txBody>
      </p:sp>
      <p:pic>
        <p:nvPicPr>
          <p:cNvPr id="39940" name="Picture 1"/>
          <p:cNvPicPr>
            <a:picLocks noChangeAspect="1" noChangeArrowheads="1"/>
          </p:cNvPicPr>
          <p:nvPr/>
        </p:nvPicPr>
        <p:blipFill>
          <a:blip r:embed="rId2">
            <a:extLst>
              <a:ext uri="{28A0092B-C50C-407E-A947-70E740481C1C}">
                <a14:useLocalDpi xmlns:a14="http://schemas.microsoft.com/office/drawing/2010/main" val="0"/>
              </a:ext>
            </a:extLst>
          </a:blip>
          <a:srcRect t="6277"/>
          <a:stretch>
            <a:fillRect/>
          </a:stretch>
        </p:blipFill>
        <p:spPr bwMode="auto">
          <a:xfrm>
            <a:off x="3035300" y="1196976"/>
            <a:ext cx="6121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49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Conclusions</a:t>
            </a:r>
          </a:p>
        </p:txBody>
      </p:sp>
      <p:sp>
        <p:nvSpPr>
          <p:cNvPr id="3" name="TextBox 2">
            <a:extLst>
              <a:ext uri="{FF2B5EF4-FFF2-40B4-BE49-F238E27FC236}">
                <a16:creationId xmlns="" xmlns:a16="http://schemas.microsoft.com/office/drawing/2014/main" id="{13A51BD8-D63F-456C-B721-C1814BD22A9E}"/>
              </a:ext>
            </a:extLst>
          </p:cNvPr>
          <p:cNvSpPr txBox="1"/>
          <p:nvPr/>
        </p:nvSpPr>
        <p:spPr>
          <a:xfrm>
            <a:off x="838200" y="1318022"/>
            <a:ext cx="9155112" cy="5539978"/>
          </a:xfrm>
          <a:prstGeom prst="rect">
            <a:avLst/>
          </a:prstGeom>
          <a:noFill/>
        </p:spPr>
        <p:txBody>
          <a:bodyPr wrap="square">
            <a:spAutoFit/>
          </a:bodyPr>
          <a:lstStyle/>
          <a:p>
            <a:pPr marL="285750" indent="-285750">
              <a:buFont typeface="Arial" panose="020B0604020202020204" pitchFamily="34" charset="0"/>
              <a:buChar char="•"/>
              <a:defRPr/>
            </a:pPr>
            <a:r>
              <a:rPr lang="en-AU" sz="2400" dirty="0"/>
              <a:t>Planning for public amenity and pedestrian access on Princes Wharf provided for substantial areas when measured in metres.</a:t>
            </a:r>
          </a:p>
          <a:p>
            <a:pPr marL="285750" indent="-285750">
              <a:buFont typeface="Arial" panose="020B0604020202020204" pitchFamily="34" charset="0"/>
              <a:buChar char="•"/>
              <a:defRPr/>
            </a:pPr>
            <a:r>
              <a:rPr lang="en-AU" sz="2400" dirty="0"/>
              <a:t>Despite the best efforts of the architect required to assess implementation, the actual outcomes are disappointing. </a:t>
            </a:r>
          </a:p>
          <a:p>
            <a:pPr marL="285750" indent="-285750">
              <a:buFont typeface="Arial" panose="020B0604020202020204" pitchFamily="34" charset="0"/>
              <a:buChar char="•"/>
              <a:defRPr/>
            </a:pPr>
            <a:r>
              <a:rPr lang="en-AU" sz="2400" dirty="0"/>
              <a:t>Mainly because of the mutually beneficial commercial arrangements between POAL and the developer, and the weak interventions of the main regulator – Auckland Regional Council. Only when the seats had gone, more carparks and vehicular access provided, Hilton largely in control of deck access - did regulator step up. </a:t>
            </a:r>
          </a:p>
          <a:p>
            <a:pPr marL="285750" indent="-285750">
              <a:buFont typeface="Arial" panose="020B0604020202020204" pitchFamily="34" charset="0"/>
              <a:buChar char="•"/>
              <a:defRPr/>
            </a:pPr>
            <a:r>
              <a:rPr lang="en-AU" sz="2400" dirty="0"/>
              <a:t>It is very difficult to reverse incremental changes that limit public amenity and access.</a:t>
            </a:r>
            <a:endParaRPr lang="en-US" sz="2400" dirty="0"/>
          </a:p>
          <a:p>
            <a:pPr eaLnBrk="1" hangingPunct="1">
              <a:defRPr/>
            </a:pPr>
            <a:endParaRPr lang="en-US" dirty="0"/>
          </a:p>
        </p:txBody>
      </p:sp>
    </p:spTree>
    <p:extLst>
      <p:ext uri="{BB962C8B-B14F-4D97-AF65-F5344CB8AC3E}">
        <p14:creationId xmlns:p14="http://schemas.microsoft.com/office/powerpoint/2010/main" val="1819369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00" y="231664"/>
            <a:ext cx="8229600" cy="1143000"/>
          </a:xfrm>
        </p:spPr>
        <p:txBody>
          <a:bodyPr/>
          <a:lstStyle/>
          <a:p>
            <a:r>
              <a:rPr lang="en-NZ" dirty="0" smtClean="0"/>
              <a:t>Deliverables</a:t>
            </a:r>
            <a:endParaRPr lang="en-NZ" dirty="0"/>
          </a:p>
        </p:txBody>
      </p:sp>
      <p:sp>
        <p:nvSpPr>
          <p:cNvPr id="3" name="Content Placeholder 2"/>
          <p:cNvSpPr>
            <a:spLocks noGrp="1"/>
          </p:cNvSpPr>
          <p:nvPr>
            <p:ph idx="1"/>
          </p:nvPr>
        </p:nvSpPr>
        <p:spPr>
          <a:xfrm>
            <a:off x="838200" y="1396778"/>
            <a:ext cx="10328400" cy="4525963"/>
          </a:xfrm>
        </p:spPr>
        <p:txBody>
          <a:bodyPr>
            <a:normAutofit/>
          </a:bodyPr>
          <a:lstStyle/>
          <a:p>
            <a:pPr marL="0" indent="0">
              <a:buNone/>
            </a:pPr>
            <a:r>
              <a:rPr lang="en-NZ" b="1" dirty="0" smtClean="0"/>
              <a:t>February 2019: </a:t>
            </a:r>
          </a:p>
          <a:p>
            <a:r>
              <a:rPr lang="en-NZ" dirty="0" smtClean="0"/>
              <a:t>Optimised </a:t>
            </a:r>
            <a:r>
              <a:rPr lang="en-NZ" dirty="0"/>
              <a:t>data will include: </a:t>
            </a:r>
            <a:endParaRPr lang="en-NZ" dirty="0" smtClean="0"/>
          </a:p>
          <a:p>
            <a:r>
              <a:rPr lang="en-NZ" dirty="0" smtClean="0"/>
              <a:t>1</a:t>
            </a:r>
            <a:r>
              <a:rPr lang="en-NZ" dirty="0"/>
              <a:t>) summary of planning and consenting documentation, </a:t>
            </a:r>
            <a:endParaRPr lang="en-NZ" dirty="0" smtClean="0"/>
          </a:p>
          <a:p>
            <a:r>
              <a:rPr lang="en-NZ" dirty="0" smtClean="0"/>
              <a:t>2</a:t>
            </a:r>
            <a:r>
              <a:rPr lang="en-NZ" dirty="0"/>
              <a:t>) findings of the spatial analysis and </a:t>
            </a:r>
            <a:endParaRPr lang="en-NZ" dirty="0" smtClean="0"/>
          </a:p>
          <a:p>
            <a:r>
              <a:rPr lang="en-NZ" dirty="0" smtClean="0"/>
              <a:t>3</a:t>
            </a:r>
            <a:r>
              <a:rPr lang="en-NZ" dirty="0"/>
              <a:t>) quasi real time visualisation of Instagram data. The toolset will be designed to support residents, community groups, and public and private organisations to use and manage semi-public open spaces.</a:t>
            </a:r>
          </a:p>
        </p:txBody>
      </p:sp>
      <p:sp>
        <p:nvSpPr>
          <p:cNvPr id="4" name="Date Placeholder 3"/>
          <p:cNvSpPr>
            <a:spLocks noGrp="1"/>
          </p:cNvSpPr>
          <p:nvPr>
            <p:ph type="dt" sz="half" idx="10"/>
          </p:nvPr>
        </p:nvSpPr>
        <p:spPr/>
        <p:txBody>
          <a:bodyPr/>
          <a:lstStyle/>
          <a:p>
            <a:fld id="{F75CD0C2-03FB-4A13-ACD0-877C2215290E}" type="datetime1">
              <a:rPr lang="en-NZ" smtClean="0"/>
              <a:t>12/10/2018</a:t>
            </a:fld>
            <a:endParaRPr lang="en-NZ"/>
          </a:p>
        </p:txBody>
      </p:sp>
    </p:spTree>
    <p:extLst>
      <p:ext uri="{BB962C8B-B14F-4D97-AF65-F5344CB8AC3E}">
        <p14:creationId xmlns:p14="http://schemas.microsoft.com/office/powerpoint/2010/main" val="62005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00" y="127937"/>
            <a:ext cx="10515600" cy="1325563"/>
          </a:xfrm>
        </p:spPr>
        <p:txBody>
          <a:bodyPr/>
          <a:lstStyle/>
          <a:p>
            <a:r>
              <a:rPr lang="en-NZ" dirty="0" smtClean="0"/>
              <a:t>Deliverables</a:t>
            </a:r>
            <a:endParaRPr lang="en-NZ" dirty="0"/>
          </a:p>
        </p:txBody>
      </p:sp>
      <p:sp>
        <p:nvSpPr>
          <p:cNvPr id="3" name="Content Placeholder 2"/>
          <p:cNvSpPr>
            <a:spLocks noGrp="1"/>
          </p:cNvSpPr>
          <p:nvPr>
            <p:ph idx="1"/>
          </p:nvPr>
        </p:nvSpPr>
        <p:spPr>
          <a:xfrm>
            <a:off x="664800" y="1478250"/>
            <a:ext cx="10319400" cy="4525963"/>
          </a:xfrm>
        </p:spPr>
        <p:txBody>
          <a:bodyPr>
            <a:normAutofit/>
          </a:bodyPr>
          <a:lstStyle/>
          <a:p>
            <a:pPr marL="0" indent="0">
              <a:buNone/>
            </a:pPr>
            <a:r>
              <a:rPr lang="en-NZ" b="1" dirty="0" smtClean="0"/>
              <a:t>March 2019: </a:t>
            </a:r>
          </a:p>
          <a:p>
            <a:r>
              <a:rPr lang="en-NZ" dirty="0" smtClean="0"/>
              <a:t>The </a:t>
            </a:r>
            <a:r>
              <a:rPr lang="en-NZ" dirty="0"/>
              <a:t>web-based pilot toolbox for three case-study areas will include the optimised data tools.</a:t>
            </a:r>
          </a:p>
          <a:p>
            <a:r>
              <a:rPr lang="en-NZ" dirty="0"/>
              <a:t>To guarantee functionality, navigability and ease of access to the website’s content, the research process will include various tests and workshops with end-users and stakeholders. </a:t>
            </a:r>
            <a:endParaRPr lang="en-NZ" dirty="0" smtClean="0"/>
          </a:p>
          <a:p>
            <a:r>
              <a:rPr lang="en-NZ" dirty="0" smtClean="0"/>
              <a:t>Final report</a:t>
            </a:r>
          </a:p>
          <a:p>
            <a:r>
              <a:rPr lang="en-NZ" dirty="0" smtClean="0"/>
              <a:t>2 journal articles</a:t>
            </a:r>
            <a:endParaRPr lang="en-NZ" dirty="0"/>
          </a:p>
        </p:txBody>
      </p:sp>
      <p:sp>
        <p:nvSpPr>
          <p:cNvPr id="4" name="Date Placeholder 3"/>
          <p:cNvSpPr>
            <a:spLocks noGrp="1"/>
          </p:cNvSpPr>
          <p:nvPr>
            <p:ph type="dt" sz="half" idx="10"/>
          </p:nvPr>
        </p:nvSpPr>
        <p:spPr/>
        <p:txBody>
          <a:bodyPr/>
          <a:lstStyle/>
          <a:p>
            <a:fld id="{F75CD0C2-03FB-4A13-ACD0-877C2215290E}" type="datetime1">
              <a:rPr lang="en-NZ" smtClean="0"/>
              <a:t>12/10/2018</a:t>
            </a:fld>
            <a:endParaRPr lang="en-NZ"/>
          </a:p>
        </p:txBody>
      </p:sp>
    </p:spTree>
    <p:extLst>
      <p:ext uri="{BB962C8B-B14F-4D97-AF65-F5344CB8AC3E}">
        <p14:creationId xmlns:p14="http://schemas.microsoft.com/office/powerpoint/2010/main" val="283768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118" y="115051"/>
            <a:ext cx="10515600" cy="1325563"/>
          </a:xfrm>
        </p:spPr>
        <p:txBody>
          <a:bodyPr/>
          <a:lstStyle/>
          <a:p>
            <a:r>
              <a:rPr lang="en-NZ" dirty="0" smtClean="0"/>
              <a:t>Deliverables – Dory’s team  </a:t>
            </a:r>
            <a:endParaRPr lang="en-NZ" dirty="0"/>
          </a:p>
        </p:txBody>
      </p:sp>
      <p:sp>
        <p:nvSpPr>
          <p:cNvPr id="3" name="Content Placeholder 2"/>
          <p:cNvSpPr>
            <a:spLocks noGrp="1"/>
          </p:cNvSpPr>
          <p:nvPr>
            <p:ph sz="half" idx="1"/>
          </p:nvPr>
        </p:nvSpPr>
        <p:spPr>
          <a:xfrm>
            <a:off x="578317" y="1520792"/>
            <a:ext cx="5293093" cy="4405914"/>
          </a:xfrm>
        </p:spPr>
        <p:txBody>
          <a:bodyPr>
            <a:normAutofit fontScale="70000" lnSpcReduction="20000"/>
          </a:bodyPr>
          <a:lstStyle/>
          <a:p>
            <a:pPr>
              <a:lnSpc>
                <a:spcPct val="170000"/>
              </a:lnSpc>
            </a:pPr>
            <a:r>
              <a:rPr lang="en-NZ" dirty="0" smtClean="0"/>
              <a:t>WUF9 – workshop </a:t>
            </a:r>
          </a:p>
          <a:p>
            <a:pPr>
              <a:lnSpc>
                <a:spcPct val="170000"/>
              </a:lnSpc>
            </a:pPr>
            <a:endParaRPr lang="en-NZ" dirty="0"/>
          </a:p>
          <a:p>
            <a:pPr>
              <a:lnSpc>
                <a:spcPct val="170000"/>
              </a:lnSpc>
            </a:pPr>
            <a:r>
              <a:rPr lang="en-NZ" dirty="0" smtClean="0"/>
              <a:t>Synthesis of literature reviews undertaken between 2016-2018 </a:t>
            </a:r>
          </a:p>
          <a:p>
            <a:pPr>
              <a:lnSpc>
                <a:spcPct val="170000"/>
              </a:lnSpc>
            </a:pPr>
            <a:endParaRPr lang="en-NZ" dirty="0"/>
          </a:p>
          <a:p>
            <a:pPr>
              <a:lnSpc>
                <a:spcPct val="170000"/>
              </a:lnSpc>
            </a:pPr>
            <a:r>
              <a:rPr lang="en-NZ" dirty="0" smtClean="0"/>
              <a:t>Further literature searches and reviews on gendering spaces; spaces and deprivation</a:t>
            </a:r>
          </a:p>
          <a:p>
            <a:pPr>
              <a:lnSpc>
                <a:spcPct val="170000"/>
              </a:lnSpc>
            </a:pPr>
            <a:endParaRPr lang="en-NZ" dirty="0"/>
          </a:p>
          <a:p>
            <a:endParaRPr lang="en-NZ" dirty="0"/>
          </a:p>
        </p:txBody>
      </p:sp>
      <p:sp>
        <p:nvSpPr>
          <p:cNvPr id="4" name="Content Placeholder 3"/>
          <p:cNvSpPr>
            <a:spLocks noGrp="1"/>
          </p:cNvSpPr>
          <p:nvPr>
            <p:ph sz="half" idx="2"/>
          </p:nvPr>
        </p:nvSpPr>
        <p:spPr>
          <a:xfrm>
            <a:off x="6096000" y="1591443"/>
            <a:ext cx="5425440" cy="4351338"/>
          </a:xfrm>
        </p:spPr>
        <p:txBody>
          <a:bodyPr>
            <a:normAutofit fontScale="70000" lnSpcReduction="20000"/>
          </a:bodyPr>
          <a:lstStyle/>
          <a:p>
            <a:pPr>
              <a:lnSpc>
                <a:spcPct val="170000"/>
              </a:lnSpc>
            </a:pPr>
            <a:r>
              <a:rPr lang="en-NZ" dirty="0"/>
              <a:t>Traditional observation tool to be used to assess spaces </a:t>
            </a:r>
          </a:p>
          <a:p>
            <a:pPr>
              <a:lnSpc>
                <a:spcPct val="170000"/>
              </a:lnSpc>
            </a:pPr>
            <a:endParaRPr lang="en-NZ" dirty="0" smtClean="0"/>
          </a:p>
          <a:p>
            <a:pPr>
              <a:lnSpc>
                <a:spcPct val="170000"/>
              </a:lnSpc>
            </a:pPr>
            <a:r>
              <a:rPr lang="en-NZ" dirty="0" smtClean="0"/>
              <a:t>Google </a:t>
            </a:r>
            <a:r>
              <a:rPr lang="en-NZ" dirty="0"/>
              <a:t>map to share information about specific spaces </a:t>
            </a:r>
          </a:p>
          <a:p>
            <a:endParaRPr lang="en-NZ" dirty="0" smtClean="0"/>
          </a:p>
          <a:p>
            <a:r>
              <a:rPr lang="en-NZ" dirty="0" smtClean="0"/>
              <a:t>Archive research for 2 </a:t>
            </a:r>
          </a:p>
          <a:p>
            <a:pPr marL="0" indent="0">
              <a:buNone/>
            </a:pPr>
            <a:r>
              <a:rPr lang="en-NZ" dirty="0"/>
              <a:t> </a:t>
            </a:r>
            <a:r>
              <a:rPr lang="en-NZ" dirty="0" smtClean="0"/>
              <a:t> semi- public spaces in </a:t>
            </a:r>
          </a:p>
          <a:p>
            <a:pPr marL="0" indent="0">
              <a:buNone/>
            </a:pPr>
            <a:r>
              <a:rPr lang="en-NZ" dirty="0"/>
              <a:t> </a:t>
            </a:r>
            <a:r>
              <a:rPr lang="en-NZ" dirty="0" smtClean="0"/>
              <a:t> Auckland: Lumley Tower  </a:t>
            </a:r>
          </a:p>
          <a:p>
            <a:pPr marL="0" indent="0">
              <a:buNone/>
            </a:pPr>
            <a:r>
              <a:rPr lang="en-NZ" dirty="0"/>
              <a:t> </a:t>
            </a:r>
            <a:r>
              <a:rPr lang="en-NZ" dirty="0" smtClean="0"/>
              <a:t> and Princes Wharf</a:t>
            </a:r>
            <a:endParaRPr lang="en-NZ" dirty="0"/>
          </a:p>
        </p:txBody>
      </p:sp>
    </p:spTree>
    <p:extLst>
      <p:ext uri="{BB962C8B-B14F-4D97-AF65-F5344CB8AC3E}">
        <p14:creationId xmlns:p14="http://schemas.microsoft.com/office/powerpoint/2010/main" val="408269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WUF9 workshop summary of gender and indigenous issues</a:t>
            </a:r>
            <a:endParaRPr lang="en-NZ" dirty="0"/>
          </a:p>
        </p:txBody>
      </p:sp>
      <p:sp>
        <p:nvSpPr>
          <p:cNvPr id="3" name="Content Placeholder 2"/>
          <p:cNvSpPr>
            <a:spLocks noGrp="1"/>
          </p:cNvSpPr>
          <p:nvPr>
            <p:ph idx="1"/>
          </p:nvPr>
        </p:nvSpPr>
        <p:spPr/>
        <p:txBody>
          <a:bodyPr/>
          <a:lstStyle/>
          <a:p>
            <a:endParaRPr lang="en-NZ"/>
          </a:p>
        </p:txBody>
      </p:sp>
    </p:spTree>
    <p:extLst>
      <p:ext uri="{BB962C8B-B14F-4D97-AF65-F5344CB8AC3E}">
        <p14:creationId xmlns:p14="http://schemas.microsoft.com/office/powerpoint/2010/main" val="659811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1196752"/>
            <a:ext cx="3888432" cy="4985980"/>
          </a:xfrm>
          <a:prstGeom prst="rect">
            <a:avLst/>
          </a:prstGeom>
        </p:spPr>
        <p:txBody>
          <a:bodyPr wrap="square">
            <a:spAutoFit/>
          </a:bodyPr>
          <a:lstStyle/>
          <a:p>
            <a:r>
              <a:rPr lang="en-NZ" sz="2400" b="1" dirty="0"/>
              <a:t>Participants:</a:t>
            </a:r>
          </a:p>
          <a:p>
            <a:endParaRPr lang="en-NZ" sz="2400" dirty="0"/>
          </a:p>
          <a:p>
            <a:r>
              <a:rPr lang="en-NZ" dirty="0"/>
              <a:t>Cecilia </a:t>
            </a:r>
            <a:r>
              <a:rPr lang="en-NZ" dirty="0" err="1"/>
              <a:t>Andersson</a:t>
            </a:r>
            <a:r>
              <a:rPr lang="en-NZ" dirty="0"/>
              <a:t>, UN-Habitat, UN-Habitat’s </a:t>
            </a:r>
            <a:r>
              <a:rPr lang="en-NZ" i="1" dirty="0"/>
              <a:t>Public Space Programme Urban Planning And Design Branch</a:t>
            </a:r>
            <a:r>
              <a:rPr lang="en-NZ" dirty="0"/>
              <a:t> UN-Habitat</a:t>
            </a:r>
          </a:p>
          <a:p>
            <a:endParaRPr lang="en-NZ" dirty="0"/>
          </a:p>
          <a:p>
            <a:r>
              <a:rPr lang="en-NZ" dirty="0" err="1"/>
              <a:t>Fatemah</a:t>
            </a:r>
            <a:r>
              <a:rPr lang="en-NZ" dirty="0"/>
              <a:t> </a:t>
            </a:r>
            <a:r>
              <a:rPr lang="en-NZ" dirty="0" err="1"/>
              <a:t>Roohafza</a:t>
            </a:r>
            <a:r>
              <a:rPr lang="en-NZ" dirty="0"/>
              <a:t>, PhD RMIT</a:t>
            </a:r>
          </a:p>
          <a:p>
            <a:r>
              <a:rPr lang="en-NZ" dirty="0">
                <a:hlinkClick r:id="rId3"/>
              </a:rPr>
              <a:t>Fatema.roohafza@rmit.edu.au</a:t>
            </a:r>
            <a:endParaRPr lang="en-NZ" dirty="0"/>
          </a:p>
          <a:p>
            <a:endParaRPr lang="en-NZ" dirty="0"/>
          </a:p>
          <a:p>
            <a:r>
              <a:rPr lang="en-NZ" dirty="0" err="1"/>
              <a:t>Huraera</a:t>
            </a:r>
            <a:r>
              <a:rPr lang="en-NZ" dirty="0"/>
              <a:t> </a:t>
            </a:r>
            <a:r>
              <a:rPr lang="en-NZ" dirty="0" err="1"/>
              <a:t>Jabeen</a:t>
            </a:r>
            <a:r>
              <a:rPr lang="en-NZ" dirty="0"/>
              <a:t>, BRAC University, Bangladesh</a:t>
            </a:r>
          </a:p>
          <a:p>
            <a:r>
              <a:rPr lang="en-NZ" dirty="0">
                <a:hlinkClick r:id="rId4"/>
              </a:rPr>
              <a:t>huraera@bracu.ac.bd</a:t>
            </a:r>
            <a:endParaRPr lang="en-NZ" dirty="0"/>
          </a:p>
          <a:p>
            <a:endParaRPr lang="en-NZ" dirty="0"/>
          </a:p>
          <a:p>
            <a:r>
              <a:rPr lang="en-NZ" dirty="0" err="1"/>
              <a:t>Shamimi</a:t>
            </a:r>
            <a:r>
              <a:rPr lang="en-NZ" dirty="0"/>
              <a:t> </a:t>
            </a:r>
            <a:r>
              <a:rPr lang="en-NZ" dirty="0" err="1"/>
              <a:t>Shamsuddin</a:t>
            </a:r>
            <a:r>
              <a:rPr lang="en-NZ" dirty="0"/>
              <a:t>, </a:t>
            </a:r>
            <a:r>
              <a:rPr lang="en-NZ" dirty="0" err="1"/>
              <a:t>Malayasia</a:t>
            </a:r>
            <a:endParaRPr lang="en-NZ" dirty="0"/>
          </a:p>
          <a:p>
            <a:r>
              <a:rPr lang="en-NZ" dirty="0">
                <a:hlinkClick r:id="rId5"/>
              </a:rPr>
              <a:t>shamimi.shamsuddin@mara.gov.my</a:t>
            </a:r>
            <a:endParaRPr lang="en-NZ" dirty="0"/>
          </a:p>
          <a:p>
            <a:endParaRPr lang="en-NZ" dirty="0"/>
          </a:p>
        </p:txBody>
      </p:sp>
      <p:sp>
        <p:nvSpPr>
          <p:cNvPr id="3" name="Rectangle 2"/>
          <p:cNvSpPr/>
          <p:nvPr/>
        </p:nvSpPr>
        <p:spPr>
          <a:xfrm>
            <a:off x="2192250" y="119534"/>
            <a:ext cx="7992888" cy="1077218"/>
          </a:xfrm>
          <a:prstGeom prst="rect">
            <a:avLst/>
          </a:prstGeom>
        </p:spPr>
        <p:txBody>
          <a:bodyPr wrap="square">
            <a:spAutoFit/>
          </a:bodyPr>
          <a:lstStyle/>
          <a:p>
            <a:pPr algn="ctr"/>
            <a:r>
              <a:rPr lang="en-NZ" sz="3200" b="1" dirty="0"/>
              <a:t>Indigenous and </a:t>
            </a:r>
            <a:r>
              <a:rPr lang="en-NZ" sz="3200" b="1" dirty="0" smtClean="0"/>
              <a:t>Gender Workshop at WUF9 Give us Space Network Event</a:t>
            </a:r>
            <a:endParaRPr lang="en-NZ" sz="3200" b="1" dirty="0"/>
          </a:p>
        </p:txBody>
      </p:sp>
      <p:sp>
        <p:nvSpPr>
          <p:cNvPr id="4" name="Rectangle 3"/>
          <p:cNvSpPr/>
          <p:nvPr/>
        </p:nvSpPr>
        <p:spPr>
          <a:xfrm>
            <a:off x="6023992" y="1946023"/>
            <a:ext cx="4230216" cy="4247317"/>
          </a:xfrm>
          <a:prstGeom prst="rect">
            <a:avLst/>
          </a:prstGeom>
        </p:spPr>
        <p:txBody>
          <a:bodyPr wrap="square">
            <a:spAutoFit/>
          </a:bodyPr>
          <a:lstStyle/>
          <a:p>
            <a:r>
              <a:rPr lang="en-NZ" dirty="0"/>
              <a:t>Cassie Blair, Professional Programmes Manager, AIA Seattle, US</a:t>
            </a:r>
          </a:p>
          <a:p>
            <a:r>
              <a:rPr lang="en-NZ" dirty="0">
                <a:hlinkClick r:id="rId6"/>
              </a:rPr>
              <a:t>cassieb@aiaseattle.org</a:t>
            </a:r>
            <a:endParaRPr lang="en-NZ" dirty="0"/>
          </a:p>
          <a:p>
            <a:endParaRPr lang="en-NZ" dirty="0"/>
          </a:p>
          <a:p>
            <a:r>
              <a:rPr lang="en-NZ" dirty="0" err="1"/>
              <a:t>Sriany</a:t>
            </a:r>
            <a:r>
              <a:rPr lang="en-NZ" dirty="0"/>
              <a:t> </a:t>
            </a:r>
            <a:r>
              <a:rPr lang="en-NZ" dirty="0" err="1"/>
              <a:t>Ersina</a:t>
            </a:r>
            <a:r>
              <a:rPr lang="en-NZ" dirty="0"/>
              <a:t>, University of </a:t>
            </a:r>
            <a:r>
              <a:rPr lang="en-NZ" dirty="0" err="1"/>
              <a:t>Alauddin</a:t>
            </a:r>
            <a:r>
              <a:rPr lang="en-NZ" dirty="0"/>
              <a:t> Makassar, Indonesia</a:t>
            </a:r>
          </a:p>
          <a:p>
            <a:r>
              <a:rPr lang="en-NZ" dirty="0">
                <a:hlinkClick r:id="rId7"/>
              </a:rPr>
              <a:t>Sriany.ersina@gmail.com</a:t>
            </a:r>
            <a:endParaRPr lang="en-NZ" dirty="0"/>
          </a:p>
          <a:p>
            <a:endParaRPr lang="en-NZ" dirty="0"/>
          </a:p>
          <a:p>
            <a:r>
              <a:rPr lang="en-NZ" dirty="0"/>
              <a:t>Stephanie Cheung, Project Manager </a:t>
            </a:r>
            <a:r>
              <a:rPr lang="en-NZ" dirty="0" err="1"/>
              <a:t>iDiscover</a:t>
            </a:r>
            <a:r>
              <a:rPr lang="en-NZ" dirty="0"/>
              <a:t> City Walks Hong Kong</a:t>
            </a:r>
          </a:p>
          <a:p>
            <a:r>
              <a:rPr lang="en-NZ" dirty="0">
                <a:hlinkClick r:id="rId8"/>
              </a:rPr>
              <a:t>i-discover@urbandiscovery.asia</a:t>
            </a:r>
            <a:endParaRPr lang="en-NZ" dirty="0"/>
          </a:p>
          <a:p>
            <a:endParaRPr lang="en-NZ" dirty="0"/>
          </a:p>
          <a:p>
            <a:endParaRPr lang="en-NZ" dirty="0"/>
          </a:p>
          <a:p>
            <a:r>
              <a:rPr lang="en-NZ" dirty="0"/>
              <a:t>Olivia Haddon </a:t>
            </a:r>
          </a:p>
          <a:p>
            <a:r>
              <a:rPr lang="en-NZ" dirty="0"/>
              <a:t>Dory Reeves</a:t>
            </a:r>
          </a:p>
        </p:txBody>
      </p:sp>
      <p:sp>
        <p:nvSpPr>
          <p:cNvPr id="5" name="Date Placeholder 4"/>
          <p:cNvSpPr>
            <a:spLocks noGrp="1"/>
          </p:cNvSpPr>
          <p:nvPr>
            <p:ph type="dt" sz="half" idx="10"/>
          </p:nvPr>
        </p:nvSpPr>
        <p:spPr/>
        <p:txBody>
          <a:bodyPr/>
          <a:lstStyle/>
          <a:p>
            <a:fld id="{15909D6B-A96E-4330-BE3E-B95EC64D61C9}" type="datetime1">
              <a:rPr lang="en-NZ" smtClean="0"/>
              <a:t>12/10/2018</a:t>
            </a:fld>
            <a:endParaRPr lang="en-NZ"/>
          </a:p>
        </p:txBody>
      </p:sp>
    </p:spTree>
    <p:extLst>
      <p:ext uri="{BB962C8B-B14F-4D97-AF65-F5344CB8AC3E}">
        <p14:creationId xmlns:p14="http://schemas.microsoft.com/office/powerpoint/2010/main" val="820826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6400" y="344349"/>
            <a:ext cx="8496944" cy="1080119"/>
          </a:xfrm>
        </p:spPr>
        <p:txBody>
          <a:bodyPr>
            <a:normAutofit/>
          </a:bodyPr>
          <a:lstStyle/>
          <a:p>
            <a:pPr algn="l"/>
            <a:r>
              <a:rPr lang="en-NZ" sz="3600" b="1" dirty="0"/>
              <a:t>Indigenous Issues in Semi Public Space</a:t>
            </a:r>
          </a:p>
        </p:txBody>
      </p:sp>
      <p:sp>
        <p:nvSpPr>
          <p:cNvPr id="3" name="Subtitle 2"/>
          <p:cNvSpPr>
            <a:spLocks noGrp="1"/>
          </p:cNvSpPr>
          <p:nvPr>
            <p:ph type="subTitle" idx="1"/>
          </p:nvPr>
        </p:nvSpPr>
        <p:spPr>
          <a:xfrm>
            <a:off x="1171200" y="1646029"/>
            <a:ext cx="9583672" cy="4267199"/>
          </a:xfrm>
        </p:spPr>
        <p:txBody>
          <a:bodyPr>
            <a:normAutofit/>
          </a:bodyPr>
          <a:lstStyle/>
          <a:p>
            <a:pPr marL="342900" indent="-342900" algn="l">
              <a:buFont typeface="Arial" panose="020B0604020202020204" pitchFamily="34" charset="0"/>
              <a:buChar char="•"/>
            </a:pPr>
            <a:r>
              <a:rPr lang="en-NZ" dirty="0">
                <a:solidFill>
                  <a:schemeClr val="tx1"/>
                </a:solidFill>
              </a:rPr>
              <a:t>Making visible the invisible - mutual benefit (inclusive accessibility) for </a:t>
            </a:r>
            <a:r>
              <a:rPr lang="en-NZ" dirty="0" smtClean="0">
                <a:solidFill>
                  <a:schemeClr val="tx1"/>
                </a:solidFill>
              </a:rPr>
              <a:t>all</a:t>
            </a:r>
            <a:endParaRPr lang="en-NZ" dirty="0">
              <a:solidFill>
                <a:schemeClr val="tx1"/>
              </a:solidFill>
            </a:endParaRPr>
          </a:p>
          <a:p>
            <a:pPr marL="342900" indent="-342900" algn="l">
              <a:buFont typeface="Arial" panose="020B0604020202020204" pitchFamily="34" charset="0"/>
              <a:buChar char="•"/>
            </a:pPr>
            <a:r>
              <a:rPr lang="en-NZ" dirty="0">
                <a:solidFill>
                  <a:schemeClr val="tx1"/>
                </a:solidFill>
              </a:rPr>
              <a:t>Recognition of mana/ indigenous sovereign authority through participatory processes as stakeholders and progressing partnership models for indigenous governance</a:t>
            </a:r>
          </a:p>
          <a:p>
            <a:pPr marL="342900" indent="-342900" algn="l">
              <a:buFont typeface="Arial" panose="020B0604020202020204" pitchFamily="34" charset="0"/>
              <a:buChar char="•"/>
            </a:pPr>
            <a:r>
              <a:rPr lang="en-NZ" dirty="0">
                <a:solidFill>
                  <a:schemeClr val="tx1"/>
                </a:solidFill>
              </a:rPr>
              <a:t>Having regard to Indigenous values and knowledge, sites of significance and traditional names and regeneration of natural resources and natural systems – early engagement. </a:t>
            </a:r>
          </a:p>
          <a:p>
            <a:pPr marL="342900" indent="-342900" algn="l">
              <a:buFont typeface="Arial" panose="020B0604020202020204" pitchFamily="34" charset="0"/>
              <a:buChar char="•"/>
            </a:pPr>
            <a:r>
              <a:rPr lang="en-NZ" dirty="0">
                <a:solidFill>
                  <a:schemeClr val="tx1"/>
                </a:solidFill>
              </a:rPr>
              <a:t>Work with Maori/indigenous artists and designers through the spatial  design process for distinct outcomes </a:t>
            </a:r>
          </a:p>
          <a:p>
            <a:pPr marL="342900" indent="-342900" algn="l">
              <a:buFont typeface="Arial" panose="020B0604020202020204" pitchFamily="34" charset="0"/>
              <a:buChar char="•"/>
            </a:pPr>
            <a:endParaRPr lang="en-NZ" sz="1800" dirty="0">
              <a:solidFill>
                <a:schemeClr val="tx1"/>
              </a:solidFill>
            </a:endParaRPr>
          </a:p>
          <a:p>
            <a:pPr marL="342900" indent="-342900" algn="l">
              <a:buFont typeface="Arial" panose="020B0604020202020204" pitchFamily="34" charset="0"/>
              <a:buChar char="•"/>
            </a:pPr>
            <a:endParaRPr lang="en-NZ" sz="1800" dirty="0">
              <a:solidFill>
                <a:schemeClr val="tx1"/>
              </a:solidFill>
            </a:endParaRPr>
          </a:p>
          <a:p>
            <a:pPr marL="342900" indent="-342900">
              <a:buFont typeface="Arial" panose="020B0604020202020204" pitchFamily="34" charset="0"/>
              <a:buChar char="•"/>
            </a:pPr>
            <a:endParaRPr lang="en-NZ" sz="1800" dirty="0">
              <a:solidFill>
                <a:schemeClr val="tx1"/>
              </a:solidFill>
            </a:endParaRPr>
          </a:p>
        </p:txBody>
      </p:sp>
      <p:sp>
        <p:nvSpPr>
          <p:cNvPr id="4" name="Date Placeholder 3"/>
          <p:cNvSpPr>
            <a:spLocks noGrp="1"/>
          </p:cNvSpPr>
          <p:nvPr>
            <p:ph type="dt" sz="half" idx="10"/>
          </p:nvPr>
        </p:nvSpPr>
        <p:spPr/>
        <p:txBody>
          <a:bodyPr/>
          <a:lstStyle/>
          <a:p>
            <a:fld id="{52C18970-239B-46F8-8E14-68E5FEA23B64}" type="datetime1">
              <a:rPr lang="en-NZ" smtClean="0"/>
              <a:t>12/10/2018</a:t>
            </a:fld>
            <a:endParaRPr lang="en-NZ"/>
          </a:p>
        </p:txBody>
      </p:sp>
    </p:spTree>
    <p:extLst>
      <p:ext uri="{BB962C8B-B14F-4D97-AF65-F5344CB8AC3E}">
        <p14:creationId xmlns:p14="http://schemas.microsoft.com/office/powerpoint/2010/main" val="3523831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8E3E123-A269-4C2C-B83D-CCF8CE8D6D2D}" vid="{616D8776-4612-40CB-A629-823BC9E388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153</TotalTime>
  <Words>1216</Words>
  <Application>Microsoft Office PowerPoint</Application>
  <PresentationFormat>Widescreen</PresentationFormat>
  <Paragraphs>200</Paragraphs>
  <Slides>37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Consolas</vt:lpstr>
      <vt:lpstr>Palatino Linotype</vt:lpstr>
      <vt:lpstr>Verdana</vt:lpstr>
      <vt:lpstr>Office Theme</vt:lpstr>
      <vt:lpstr>Give us Space </vt:lpstr>
      <vt:lpstr>NSC11 Give us Space </vt:lpstr>
      <vt:lpstr>Research Activities</vt:lpstr>
      <vt:lpstr>Deliverables</vt:lpstr>
      <vt:lpstr>Deliverables</vt:lpstr>
      <vt:lpstr>Deliverables – Dory’s team  </vt:lpstr>
      <vt:lpstr>WUF9 workshop summary of gender and indigenous issues</vt:lpstr>
      <vt:lpstr>PowerPoint Presentation</vt:lpstr>
      <vt:lpstr>Indigenous Issues in Semi Public Space</vt:lpstr>
      <vt:lpstr>Gender issues in semi public spaces</vt:lpstr>
      <vt:lpstr>PowerPoint Presentation</vt:lpstr>
      <vt:lpstr>PowerPoint Presentation</vt:lpstr>
      <vt:lpstr>PowerPoint Presentation</vt:lpstr>
      <vt:lpstr>PowerPoint Presentation</vt:lpstr>
      <vt:lpstr>PowerPoint Presentation</vt:lpstr>
      <vt:lpstr>Topics identified from the literature reviews in 2017 and 2018 –  23 topics identified</vt:lpstr>
      <vt:lpstr>PowerPoint Presentation</vt:lpstr>
      <vt:lpstr>PowerPoint Presentation</vt:lpstr>
      <vt:lpstr>PowerPoint Presentation</vt:lpstr>
      <vt:lpstr>Q10: Tick if you have found social media activity relating to the space and make a separate note about the nature of this activity.</vt:lpstr>
      <vt:lpstr>Q7: Tick what visual evidence of Maori cultural landscape is evident</vt:lpstr>
      <vt:lpstr>Google map </vt:lpstr>
      <vt:lpstr>PowerPoint Presentation</vt:lpstr>
      <vt:lpstr>PowerPoint Presentation</vt:lpstr>
      <vt:lpstr>Resource Consent Archive research to look at what rights do the public have.  </vt:lpstr>
      <vt:lpstr>Princes Wharf</vt:lpstr>
      <vt:lpstr>How did we get from this to this</vt:lpstr>
      <vt:lpstr>Auckland Library</vt:lpstr>
      <vt:lpstr>1980’s Objectives for Princes Wharf</vt:lpstr>
      <vt:lpstr>1980’s Objectives for Princes Wharf</vt:lpstr>
      <vt:lpstr>Princes Wharf Public Space</vt:lpstr>
      <vt:lpstr>Public space research findings</vt:lpstr>
      <vt:lpstr>Public space research findings</vt:lpstr>
      <vt:lpstr>Public space research findings</vt:lpstr>
      <vt:lpstr>New spanner in the works</vt:lpstr>
      <vt:lpstr>Public space research findings</vt:lpstr>
      <vt:lpstr>Conclusions</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Give us Space</dc:title>
  <dc:creator>Dory Reeves</dc:creator>
  <cp:lastModifiedBy>Dory Reeves</cp:lastModifiedBy>
  <cp:revision>24</cp:revision>
  <dcterms:created xsi:type="dcterms:W3CDTF">2018-09-03T23:48:16Z</dcterms:created>
  <dcterms:modified xsi:type="dcterms:W3CDTF">2018-10-12T04:05:40Z</dcterms:modified>
</cp:coreProperties>
</file>